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handoutMasterIdLst>
    <p:handoutMasterId r:id="rId39"/>
  </p:handoutMasterIdLst>
  <p:sldIdLst>
    <p:sldId id="275" r:id="rId2"/>
    <p:sldId id="328" r:id="rId3"/>
    <p:sldId id="298" r:id="rId4"/>
    <p:sldId id="299" r:id="rId5"/>
    <p:sldId id="300" r:id="rId6"/>
    <p:sldId id="301" r:id="rId7"/>
    <p:sldId id="329" r:id="rId8"/>
    <p:sldId id="322" r:id="rId9"/>
    <p:sldId id="323" r:id="rId10"/>
    <p:sldId id="334" r:id="rId11"/>
    <p:sldId id="324" r:id="rId12"/>
    <p:sldId id="335" r:id="rId13"/>
    <p:sldId id="336" r:id="rId14"/>
    <p:sldId id="337" r:id="rId15"/>
    <p:sldId id="325" r:id="rId16"/>
    <p:sldId id="326" r:id="rId17"/>
    <p:sldId id="327" r:id="rId18"/>
    <p:sldId id="330" r:id="rId19"/>
    <p:sldId id="284" r:id="rId20"/>
    <p:sldId id="285" r:id="rId21"/>
    <p:sldId id="331" r:id="rId22"/>
    <p:sldId id="286" r:id="rId23"/>
    <p:sldId id="287" r:id="rId24"/>
    <p:sldId id="297" r:id="rId25"/>
    <p:sldId id="288" r:id="rId26"/>
    <p:sldId id="289" r:id="rId27"/>
    <p:sldId id="332" r:id="rId28"/>
    <p:sldId id="290" r:id="rId29"/>
    <p:sldId id="291" r:id="rId30"/>
    <p:sldId id="292" r:id="rId31"/>
    <p:sldId id="293" r:id="rId32"/>
    <p:sldId id="333" r:id="rId33"/>
    <p:sldId id="294" r:id="rId34"/>
    <p:sldId id="295" r:id="rId35"/>
    <p:sldId id="296" r:id="rId36"/>
    <p:sldId id="320"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CA8"/>
    <a:srgbClr val="F3C194"/>
    <a:srgbClr val="F3B377"/>
    <a:srgbClr val="FCBC98"/>
    <a:srgbClr val="633C1B"/>
    <a:srgbClr val="FF1502"/>
    <a:srgbClr val="D2CB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32" autoAdjust="0"/>
    <p:restoredTop sz="50000" autoAdjust="0"/>
  </p:normalViewPr>
  <p:slideViewPr>
    <p:cSldViewPr snapToGrid="0">
      <p:cViewPr varScale="1">
        <p:scale>
          <a:sx n="127" d="100"/>
          <a:sy n="127" d="100"/>
        </p:scale>
        <p:origin x="18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776663B-AB33-464A-B425-2AE07568F5C5}" type="datetimeFigureOut">
              <a:rPr lang="en-US" smtClean="0"/>
              <a:t>7/18/19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B55B2A-4302-F747-862C-CDAE64598DFF}" type="slidenum">
              <a:rPr lang="en-US" smtClean="0"/>
              <a:t>‹#›</a:t>
            </a:fld>
            <a:endParaRPr lang="en-US" dirty="0"/>
          </a:p>
        </p:txBody>
      </p:sp>
    </p:spTree>
    <p:extLst>
      <p:ext uri="{BB962C8B-B14F-4D97-AF65-F5344CB8AC3E}">
        <p14:creationId xmlns:p14="http://schemas.microsoft.com/office/powerpoint/2010/main" val="608394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D0A9AF-B672-B140-B5F2-EE8368C4D4EA}" type="datetimeFigureOut">
              <a:rPr lang="en-US" smtClean="0"/>
              <a:t>7/18/19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3B59DD-A23E-0046-A416-C9A32D1A6F6D}" type="slidenum">
              <a:rPr lang="en-US" smtClean="0"/>
              <a:t>‹#›</a:t>
            </a:fld>
            <a:endParaRPr lang="en-US" dirty="0"/>
          </a:p>
        </p:txBody>
      </p:sp>
    </p:spTree>
    <p:extLst>
      <p:ext uri="{BB962C8B-B14F-4D97-AF65-F5344CB8AC3E}">
        <p14:creationId xmlns:p14="http://schemas.microsoft.com/office/powerpoint/2010/main" val="18809523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A0CD1A90-1964-0846-93D6-08F57E4CC31C}" type="slidenum">
              <a:rPr lang="en-US" sz="1200">
                <a:solidFill>
                  <a:schemeClr val="tx1"/>
                </a:solidFill>
              </a:rPr>
              <a:pPr/>
              <a:t>1</a:t>
            </a:fld>
            <a:endParaRPr lang="en-US" sz="1200" dirty="0">
              <a:solidFill>
                <a:schemeClr val="tx1"/>
              </a:solidFill>
            </a:endParaRPr>
          </a:p>
        </p:txBody>
      </p:sp>
      <p:sp>
        <p:nvSpPr>
          <p:cNvPr id="102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A4EF5-5CD3-A248-B3FD-48D2EF85BFCE}" type="slidenum">
              <a:rPr lang="en-US" smtClean="0"/>
              <a:pPr>
                <a:defRPr/>
              </a:pPr>
              <a:t>6</a:t>
            </a:fld>
            <a:endParaRPr lang="en-US" dirty="0"/>
          </a:p>
        </p:txBody>
      </p:sp>
    </p:spTree>
    <p:extLst>
      <p:ext uri="{BB962C8B-B14F-4D97-AF65-F5344CB8AC3E}">
        <p14:creationId xmlns:p14="http://schemas.microsoft.com/office/powerpoint/2010/main" val="758472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EC088B70-6571-F54F-9410-87942DF4DE71}" type="slidenum">
              <a:rPr lang="en-US" sz="1200">
                <a:solidFill>
                  <a:schemeClr val="tx1"/>
                </a:solidFill>
              </a:rPr>
              <a:pPr/>
              <a:t>8</a:t>
            </a:fld>
            <a:endParaRPr lang="en-US" sz="1200" dirty="0">
              <a:solidFill>
                <a:schemeClr val="tx1"/>
              </a:solidFill>
            </a:endParaRPr>
          </a:p>
        </p:txBody>
      </p:sp>
      <p:sp>
        <p:nvSpPr>
          <p:cNvPr id="159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6083"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4B7AF60E-4499-1649-B7C0-52495E800FDD}" type="slidenum">
              <a:rPr lang="en-US" sz="1200">
                <a:solidFill>
                  <a:schemeClr val="tx1"/>
                </a:solidFill>
              </a:rPr>
              <a:pPr/>
              <a:t>11</a:t>
            </a:fld>
            <a:endParaRPr lang="en-US" sz="1200" dirty="0">
              <a:solidFill>
                <a:schemeClr val="tx1"/>
              </a:solidFill>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8131"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4B7AF60E-4499-1649-B7C0-52495E800FDD}" type="slidenum">
              <a:rPr lang="en-US" sz="1200">
                <a:solidFill>
                  <a:schemeClr val="tx1"/>
                </a:solidFill>
              </a:rPr>
              <a:pPr/>
              <a:t>12</a:t>
            </a:fld>
            <a:endParaRPr lang="en-US" sz="1200" dirty="0">
              <a:solidFill>
                <a:schemeClr val="tx1"/>
              </a:solidFill>
            </a:endParaRPr>
          </a:p>
        </p:txBody>
      </p:sp>
      <p:sp>
        <p:nvSpPr>
          <p:cNvPr id="162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8131"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292DE47C-2C90-6444-8B22-6A7E8C4DA75A}" type="slidenum">
              <a:rPr lang="en-US" sz="1200">
                <a:latin typeface="Arial" charset="0"/>
              </a:rPr>
              <a:pPr/>
              <a:t>15</a:t>
            </a:fld>
            <a:endParaRPr lang="en-US" sz="1200" dirty="0">
              <a:latin typeface="Arial" charset="0"/>
            </a:endParaRPr>
          </a:p>
        </p:txBody>
      </p:sp>
      <p:sp>
        <p:nvSpPr>
          <p:cNvPr id="15363" name="Rectangle 1026"/>
          <p:cNvSpPr>
            <a:spLocks noGrp="1" noRot="1" noChangeAspect="1" noChangeArrowheads="1"/>
          </p:cNvSpPr>
          <p:nvPr>
            <p:ph type="sldImg"/>
          </p:nvPr>
        </p:nvSpPr>
        <p:spPr>
          <a:solidFill>
            <a:srgbClr val="FFFFFF"/>
          </a:solidFill>
          <a:ln/>
        </p:spPr>
      </p:sp>
      <p:sp>
        <p:nvSpPr>
          <p:cNvPr id="15364"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latin typeface="Arial" charset="0"/>
              <a:ea typeface="ＭＳ Ｐゴシック" charset="0"/>
              <a:cs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fld id="{C91B4F0A-AC76-C948-B554-4B488D81CB67}" type="slidenum">
              <a:rPr lang="en-US" sz="1200"/>
              <a:pPr/>
              <a:t>17</a:t>
            </a:fld>
            <a:endParaRPr lang="en-US" sz="1200" dirty="0"/>
          </a:p>
        </p:txBody>
      </p:sp>
      <p:sp>
        <p:nvSpPr>
          <p:cNvPr id="17411" name="Rectangle 1026"/>
          <p:cNvSpPr>
            <a:spLocks noGrp="1" noRot="1" noChangeAspect="1" noChangeArrowheads="1"/>
          </p:cNvSpPr>
          <p:nvPr>
            <p:ph type="sldImg"/>
          </p:nvPr>
        </p:nvSpPr>
        <p:spPr>
          <a:solidFill>
            <a:srgbClr val="FFFFFF"/>
          </a:solidFill>
          <a:ln/>
        </p:spPr>
      </p:sp>
      <p:sp>
        <p:nvSpPr>
          <p:cNvPr id="17412" name="Rectangle 1027"/>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pPr eaLnBrk="1" hangingPunct="1"/>
            <a:endParaRPr lang="en-US" dirty="0">
              <a:latin typeface="Times" charset="0"/>
              <a:ea typeface="ＭＳ Ｐゴシック" charset="0"/>
              <a:cs typeface="ＭＳ Ｐゴシック"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31"/>
          <p:cNvSpPr>
            <a:spLocks noGrp="1" noChangeArrowheads="1"/>
          </p:cNvSpPr>
          <p:nvPr>
            <p:ph type="sldNum" sz="quarter" idx="5"/>
          </p:nvPr>
        </p:nvSpPr>
        <p:spPr>
          <a:noFill/>
        </p:spPr>
        <p:txBody>
          <a:bodyPr/>
          <a:lstStyle>
            <a:lvl1pPr>
              <a:defRPr sz="2400">
                <a:solidFill>
                  <a:srgbClr val="0D63FF"/>
                </a:solidFill>
                <a:latin typeface="Arial" charset="0"/>
                <a:ea typeface="ＭＳ Ｐゴシック" charset="0"/>
                <a:cs typeface="ＭＳ Ｐゴシック" charset="0"/>
              </a:defRPr>
            </a:lvl1pPr>
            <a:lvl2pPr marL="742950" indent="-285750">
              <a:defRPr sz="2400">
                <a:solidFill>
                  <a:srgbClr val="0D63FF"/>
                </a:solidFill>
                <a:latin typeface="Arial" charset="0"/>
                <a:ea typeface="ＭＳ Ｐゴシック" charset="0"/>
              </a:defRPr>
            </a:lvl2pPr>
            <a:lvl3pPr marL="1143000" indent="-228600">
              <a:defRPr sz="2400">
                <a:solidFill>
                  <a:srgbClr val="0D63FF"/>
                </a:solidFill>
                <a:latin typeface="Arial" charset="0"/>
                <a:ea typeface="ＭＳ Ｐゴシック" charset="0"/>
              </a:defRPr>
            </a:lvl3pPr>
            <a:lvl4pPr marL="1600200" indent="-228600">
              <a:defRPr sz="2400">
                <a:solidFill>
                  <a:srgbClr val="0D63FF"/>
                </a:solidFill>
                <a:latin typeface="Arial" charset="0"/>
                <a:ea typeface="ＭＳ Ｐゴシック" charset="0"/>
              </a:defRPr>
            </a:lvl4pPr>
            <a:lvl5pPr marL="2057400" indent="-228600">
              <a:defRPr sz="2400">
                <a:solidFill>
                  <a:srgbClr val="0D63FF"/>
                </a:solidFill>
                <a:latin typeface="Arial" charset="0"/>
                <a:ea typeface="ＭＳ Ｐゴシック" charset="0"/>
              </a:defRPr>
            </a:lvl5pPr>
            <a:lvl6pPr marL="2514600" indent="-228600" eaLnBrk="0" fontAlgn="base" hangingPunct="0">
              <a:spcBef>
                <a:spcPct val="0"/>
              </a:spcBef>
              <a:spcAft>
                <a:spcPct val="0"/>
              </a:spcAft>
              <a:defRPr sz="2400">
                <a:solidFill>
                  <a:srgbClr val="0D63FF"/>
                </a:solidFill>
                <a:latin typeface="Arial" charset="0"/>
                <a:ea typeface="ＭＳ Ｐゴシック" charset="0"/>
              </a:defRPr>
            </a:lvl6pPr>
            <a:lvl7pPr marL="2971800" indent="-228600" eaLnBrk="0" fontAlgn="base" hangingPunct="0">
              <a:spcBef>
                <a:spcPct val="0"/>
              </a:spcBef>
              <a:spcAft>
                <a:spcPct val="0"/>
              </a:spcAft>
              <a:defRPr sz="2400">
                <a:solidFill>
                  <a:srgbClr val="0D63FF"/>
                </a:solidFill>
                <a:latin typeface="Arial" charset="0"/>
                <a:ea typeface="ＭＳ Ｐゴシック" charset="0"/>
              </a:defRPr>
            </a:lvl7pPr>
            <a:lvl8pPr marL="3429000" indent="-228600" eaLnBrk="0" fontAlgn="base" hangingPunct="0">
              <a:spcBef>
                <a:spcPct val="0"/>
              </a:spcBef>
              <a:spcAft>
                <a:spcPct val="0"/>
              </a:spcAft>
              <a:defRPr sz="2400">
                <a:solidFill>
                  <a:srgbClr val="0D63FF"/>
                </a:solidFill>
                <a:latin typeface="Arial" charset="0"/>
                <a:ea typeface="ＭＳ Ｐゴシック" charset="0"/>
              </a:defRPr>
            </a:lvl8pPr>
            <a:lvl9pPr marL="3886200" indent="-228600" eaLnBrk="0" fontAlgn="base" hangingPunct="0">
              <a:spcBef>
                <a:spcPct val="0"/>
              </a:spcBef>
              <a:spcAft>
                <a:spcPct val="0"/>
              </a:spcAft>
              <a:defRPr sz="2400">
                <a:solidFill>
                  <a:srgbClr val="0D63FF"/>
                </a:solidFill>
                <a:latin typeface="Arial" charset="0"/>
                <a:ea typeface="ＭＳ Ｐゴシック" charset="0"/>
              </a:defRPr>
            </a:lvl9pPr>
          </a:lstStyle>
          <a:p>
            <a:fld id="{EAA67038-2375-5446-BCE0-BAD3E93FE31A}" type="slidenum">
              <a:rPr lang="en-US" sz="1200">
                <a:solidFill>
                  <a:schemeClr val="tx1"/>
                </a:solidFill>
              </a:rPr>
              <a:pPr/>
              <a:t>20</a:t>
            </a:fld>
            <a:endParaRPr lang="en-US" sz="1200" dirty="0">
              <a:solidFill>
                <a:schemeClr val="tx1"/>
              </a:solidFill>
            </a:endParaRPr>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1987" name="Rectangle 3"/>
          <p:cNvSpPr>
            <a:spLocks noGrp="1" noChangeArrowheads="1"/>
          </p:cNvSpPr>
          <p:nvPr>
            <p:ph type="body" idx="1"/>
          </p:nvPr>
        </p:nvSpPr>
        <p:spPr>
          <a:noFill/>
        </p:spPr>
        <p:txBody>
          <a:bodyPr/>
          <a:lstStyle/>
          <a:p>
            <a:pPr eaLnBrk="1" hangingPunct="1"/>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E5A4EF5-5CD3-A248-B3FD-48D2EF85BFCE}" type="slidenum">
              <a:rPr lang="en-US" smtClean="0"/>
              <a:pPr>
                <a:defRPr/>
              </a:pPr>
              <a:t>36</a:t>
            </a:fld>
            <a:endParaRPr lang="en-US" dirty="0"/>
          </a:p>
        </p:txBody>
      </p:sp>
    </p:spTree>
    <p:extLst>
      <p:ext uri="{BB962C8B-B14F-4D97-AF65-F5344CB8AC3E}">
        <p14:creationId xmlns:p14="http://schemas.microsoft.com/office/powerpoint/2010/main" val="2614536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40917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44826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81484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533400"/>
          </a:xfrm>
        </p:spPr>
        <p:txBody>
          <a:bodyPr/>
          <a:lstStyle/>
          <a:p>
            <a:r>
              <a:rPr lang="en-US"/>
              <a:t>Click to edit Master title style</a:t>
            </a:r>
          </a:p>
        </p:txBody>
      </p:sp>
      <p:sp>
        <p:nvSpPr>
          <p:cNvPr id="7" name="Date Placeholder 6"/>
          <p:cNvSpPr>
            <a:spLocks noGrp="1"/>
          </p:cNvSpPr>
          <p:nvPr>
            <p:ph type="dt" sz="half" idx="10"/>
          </p:nvPr>
        </p:nvSpPr>
        <p:spPr>
          <a:xfrm>
            <a:off x="646641" y="6330425"/>
            <a:ext cx="1287487" cy="304800"/>
          </a:xfrm>
          <a:prstGeom prst="rect">
            <a:avLst/>
          </a:prstGeom>
        </p:spPr>
        <p:txBody>
          <a:bodyPr/>
          <a:lstStyle>
            <a:lvl1pPr>
              <a:defRPr smtClean="0"/>
            </a:lvl1pPr>
          </a:lstStyle>
          <a:p>
            <a:pPr>
              <a:defRPr/>
            </a:pPr>
            <a:r>
              <a:rPr lang="en-US" dirty="0"/>
              <a:t>May 1, 2012</a:t>
            </a:r>
          </a:p>
        </p:txBody>
      </p:sp>
      <p:sp>
        <p:nvSpPr>
          <p:cNvPr id="8" name="Slide Number Placeholder 7"/>
          <p:cNvSpPr>
            <a:spLocks noGrp="1"/>
          </p:cNvSpPr>
          <p:nvPr>
            <p:ph type="sldNum" sz="quarter" idx="11"/>
          </p:nvPr>
        </p:nvSpPr>
        <p:spPr>
          <a:xfrm>
            <a:off x="7620000" y="6324600"/>
            <a:ext cx="838200" cy="304800"/>
          </a:xfrm>
          <a:prstGeom prst="rect">
            <a:avLst/>
          </a:prstGeom>
        </p:spPr>
        <p:txBody>
          <a:bodyPr/>
          <a:lstStyle>
            <a:lvl1pPr>
              <a:defRPr smtClean="0"/>
            </a:lvl1pPr>
          </a:lstStyle>
          <a:p>
            <a:pPr>
              <a:defRPr/>
            </a:pPr>
            <a:fld id="{E274D43F-D332-0F45-AE34-B3BADEC43EE9}" type="slidenum">
              <a:rPr lang="en-US"/>
              <a:pPr>
                <a:defRPr/>
              </a:pPr>
              <a:t>‹#›</a:t>
            </a:fld>
            <a:endParaRPr lang="en-US" dirty="0"/>
          </a:p>
        </p:txBody>
      </p:sp>
    </p:spTree>
    <p:extLst>
      <p:ext uri="{BB962C8B-B14F-4D97-AF65-F5344CB8AC3E}">
        <p14:creationId xmlns:p14="http://schemas.microsoft.com/office/powerpoint/2010/main" val="2043648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729812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32229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419444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290000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74340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1247545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4175946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r>
              <a:rPr lang="en-US" dirty="0"/>
              <a:t>May 1, 2012</a:t>
            </a: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512D3F0-1D1B-AB4A-A88C-3963E7D75F0D}" type="slidenum">
              <a:rPr lang="en-US" smtClean="0"/>
              <a:t>‹#›</a:t>
            </a:fld>
            <a:endParaRPr lang="en-US" dirty="0"/>
          </a:p>
        </p:txBody>
      </p:sp>
    </p:spTree>
    <p:extLst>
      <p:ext uri="{BB962C8B-B14F-4D97-AF65-F5344CB8AC3E}">
        <p14:creationId xmlns:p14="http://schemas.microsoft.com/office/powerpoint/2010/main" val="341643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alphaModFix amt="75000"/>
          </a:blip>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87684"/>
            <a:ext cx="8229600" cy="58821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1270209" cy="365125"/>
          </a:xfrm>
          <a:prstGeom prst="rect">
            <a:avLst/>
          </a:prstGeom>
        </p:spPr>
        <p:txBody>
          <a:bodyPr vert="horz" lIns="91440" tIns="45720" rIns="91440" bIns="45720" rtlCol="0" anchor="ctr"/>
          <a:lstStyle>
            <a:lvl1pPr algn="l">
              <a:defRPr sz="1000">
                <a:solidFill>
                  <a:schemeClr val="tx1"/>
                </a:solidFill>
                <a:latin typeface="Copperplate Gothic Light"/>
                <a:cs typeface="Copperplate Gothic Light"/>
              </a:defRPr>
            </a:lvl1pPr>
          </a:lstStyle>
          <a:p>
            <a:r>
              <a:rPr lang="en-US" dirty="0"/>
              <a:t>May 1, 2012</a:t>
            </a:r>
          </a:p>
        </p:txBody>
      </p:sp>
      <p:sp>
        <p:nvSpPr>
          <p:cNvPr id="5" name="Slide Number Placeholder 4"/>
          <p:cNvSpPr>
            <a:spLocks noGrp="1"/>
          </p:cNvSpPr>
          <p:nvPr>
            <p:ph type="sldNum" sz="quarter" idx="4"/>
          </p:nvPr>
        </p:nvSpPr>
        <p:spPr>
          <a:xfrm>
            <a:off x="8029378" y="6356350"/>
            <a:ext cx="657422" cy="365125"/>
          </a:xfrm>
          <a:prstGeom prst="rect">
            <a:avLst/>
          </a:prstGeom>
        </p:spPr>
        <p:txBody>
          <a:bodyPr vert="horz" lIns="91440" tIns="45720" rIns="91440" bIns="45720" rtlCol="0" anchor="ctr"/>
          <a:lstStyle>
            <a:lvl1pPr algn="r">
              <a:defRPr sz="1000">
                <a:solidFill>
                  <a:srgbClr val="000000"/>
                </a:solidFill>
                <a:latin typeface="Copperplate Gothic Light"/>
                <a:cs typeface="Copperplate Gothic Light"/>
              </a:defRPr>
            </a:lvl1pPr>
          </a:lstStyle>
          <a:p>
            <a:fld id="{96BA11CD-463C-934C-BC01-DCA2677138D0}" type="slidenum">
              <a:rPr lang="en-US" smtClean="0"/>
              <a:pPr/>
              <a:t>‹#›</a:t>
            </a:fld>
            <a:endParaRPr lang="en-US" dirty="0"/>
          </a:p>
        </p:txBody>
      </p:sp>
    </p:spTree>
    <p:extLst>
      <p:ext uri="{BB962C8B-B14F-4D97-AF65-F5344CB8AC3E}">
        <p14:creationId xmlns:p14="http://schemas.microsoft.com/office/powerpoint/2010/main" val="2178620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3000" b="1" i="0" kern="1200">
          <a:solidFill>
            <a:srgbClr val="000090"/>
          </a:solidFill>
          <a:latin typeface="Times New Roman"/>
          <a:ea typeface="+mj-ea"/>
          <a:cs typeface="Times New Roman"/>
        </a:defRPr>
      </a:lvl1pPr>
    </p:titleStyle>
    <p:bodyStyle>
      <a:lvl1pPr marL="228600" indent="-228600" algn="l" defTabSz="457200" rtl="0" eaLnBrk="1" latinLnBrk="0" hangingPunct="1">
        <a:spcBef>
          <a:spcPts val="500"/>
        </a:spcBef>
        <a:buClr>
          <a:srgbClr val="000090"/>
        </a:buClr>
        <a:buFont typeface="Arial"/>
        <a:buChar char="•"/>
        <a:defRPr sz="3200" kern="1200">
          <a:solidFill>
            <a:srgbClr val="633C1B"/>
          </a:solidFill>
          <a:latin typeface="+mn-lt"/>
          <a:ea typeface="+mn-ea"/>
          <a:cs typeface="+mn-cs"/>
        </a:defRPr>
      </a:lvl1pPr>
      <a:lvl2pPr marL="457200" indent="-228600" algn="l" defTabSz="457200" rtl="0" eaLnBrk="1" latinLnBrk="0" hangingPunct="1">
        <a:spcBef>
          <a:spcPts val="400"/>
        </a:spcBef>
        <a:buClr>
          <a:srgbClr val="000090"/>
        </a:buClr>
        <a:buFont typeface="Arial"/>
        <a:buChar char="•"/>
        <a:defRPr sz="2800" kern="1200">
          <a:solidFill>
            <a:srgbClr val="633C1B"/>
          </a:solidFill>
          <a:latin typeface="+mn-lt"/>
          <a:ea typeface="+mn-ea"/>
          <a:cs typeface="+mn-cs"/>
        </a:defRPr>
      </a:lvl2pPr>
      <a:lvl3pPr marL="685800" indent="-228600" algn="l" defTabSz="457200" rtl="0" eaLnBrk="1" latinLnBrk="0" hangingPunct="1">
        <a:spcBef>
          <a:spcPts val="200"/>
        </a:spcBef>
        <a:buClr>
          <a:srgbClr val="000090"/>
        </a:buClr>
        <a:buFont typeface="Arial"/>
        <a:buChar char="•"/>
        <a:defRPr sz="2400" kern="1200">
          <a:solidFill>
            <a:srgbClr val="633C1B"/>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hyperlink" Target="http://images.google.com/imgres?imgurl=http://www-as.harvard.edu/chemistry/trop/img/NASA_Logo.gif&amp;imgrefurl=http://www-as.harvard.edu/chemistry/trop/ess/index.html&amp;h=857&amp;w=1005&amp;sz=44&amp;tbnid=6r4zmhGYiBJDrM:&amp;tbnh=127&amp;tbnw=149&amp;prev=/images?q=nasa+logo&amp;um=1&amp;start=3&amp;ei=j_X3RqCzNYXQgAPg3dm-BA&amp;sig2=49s2s_1l8tvAmj0ZHSR0lw&amp;sa=X&amp;oi=images&amp;ct=image&amp;cd=3"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2.wdp"/><Relationship Id="rId7" Type="http://schemas.openxmlformats.org/officeDocument/2006/relationships/image" Target="../media/image30.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3.wdp"/><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jp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hyperlink" Target="http://www-misr.jpl.nasa.gov/getData/accessData/MisrMinxPlume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75000"/>
          </a:blip>
          <a:tile tx="0" ty="0" sx="100000" sy="100000" flip="none" algn="tl"/>
        </a:blipFill>
        <a:effectLst/>
      </p:bgPr>
    </p:bg>
    <p:spTree>
      <p:nvGrpSpPr>
        <p:cNvPr id="1" name=""/>
        <p:cNvGrpSpPr/>
        <p:nvPr/>
      </p:nvGrpSpPr>
      <p:grpSpPr>
        <a:xfrm>
          <a:off x="0" y="0"/>
          <a:ext cx="0" cy="0"/>
          <a:chOff x="0" y="0"/>
          <a:chExt cx="0" cy="0"/>
        </a:xfrm>
      </p:grpSpPr>
      <p:sp>
        <p:nvSpPr>
          <p:cNvPr id="6" name="Rectangle 2"/>
          <p:cNvSpPr>
            <a:spLocks noGrp="1" noChangeArrowheads="1"/>
          </p:cNvSpPr>
          <p:nvPr>
            <p:ph type="ctrTitle"/>
          </p:nvPr>
        </p:nvSpPr>
        <p:spPr>
          <a:xfrm>
            <a:off x="56924" y="956999"/>
            <a:ext cx="8991600" cy="1295400"/>
          </a:xfrm>
        </p:spPr>
        <p:txBody>
          <a:bodyPr>
            <a:normAutofit fontScale="90000"/>
          </a:bodyPr>
          <a:lstStyle/>
          <a:p>
            <a:pPr>
              <a:defRPr/>
            </a:pPr>
            <a:r>
              <a:rPr lang="da-DK" sz="4000" dirty="0"/>
              <a:t>MINX Document 3</a:t>
            </a:r>
            <a:br>
              <a:rPr lang="en-US" sz="3600" b="1" u="none" dirty="0">
                <a:solidFill>
                  <a:srgbClr val="000090"/>
                </a:solidFill>
                <a:latin typeface="Times New Roman"/>
                <a:cs typeface="Times New Roman"/>
              </a:rPr>
            </a:br>
            <a:br>
              <a:rPr lang="en-US" sz="1200" b="1" u="none" dirty="0">
                <a:solidFill>
                  <a:srgbClr val="000090"/>
                </a:solidFill>
                <a:latin typeface="Times New Roman"/>
                <a:cs typeface="Times New Roman"/>
              </a:rPr>
            </a:br>
            <a:r>
              <a:rPr lang="en-US" sz="3800" b="1" dirty="0">
                <a:solidFill>
                  <a:srgbClr val="000090"/>
                </a:solidFill>
                <a:latin typeface="Times New Roman"/>
                <a:cs typeface="Times New Roman"/>
              </a:rPr>
              <a:t>Overview and Plume Case Studies</a:t>
            </a:r>
            <a:endParaRPr lang="en-US" sz="3800" b="1" u="none" dirty="0">
              <a:solidFill>
                <a:srgbClr val="000090"/>
              </a:solidFill>
              <a:latin typeface="Times New Roman"/>
              <a:cs typeface="Times New Roman"/>
            </a:endParaRPr>
          </a:p>
        </p:txBody>
      </p:sp>
      <p:pic>
        <p:nvPicPr>
          <p:cNvPr id="2" name="Picture 1" descr="MINXlogo.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87357" y="2730468"/>
            <a:ext cx="1146628" cy="1146628"/>
          </a:xfrm>
          <a:prstGeom prst="rect">
            <a:avLst/>
          </a:prstGeom>
          <a:ln w="12700">
            <a:solidFill>
              <a:schemeClr val="tx1"/>
            </a:solidFill>
          </a:ln>
        </p:spPr>
      </p:pic>
      <p:pic>
        <p:nvPicPr>
          <p:cNvPr id="7" name="Picture 8" descr="http://www-as.harvard.edu/chemistry/trop/ess/index.html">
            <a:hlinkClick r:id="rId5"/>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33900" y="6238588"/>
            <a:ext cx="438912" cy="36576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8" name="TextBox 7"/>
          <p:cNvSpPr txBox="1"/>
          <p:nvPr/>
        </p:nvSpPr>
        <p:spPr>
          <a:xfrm>
            <a:off x="5650435" y="6396335"/>
            <a:ext cx="3493565" cy="461665"/>
          </a:xfrm>
          <a:prstGeom prst="rect">
            <a:avLst/>
          </a:prstGeom>
          <a:noFill/>
        </p:spPr>
        <p:txBody>
          <a:bodyPr wrap="none" rtlCol="0">
            <a:spAutoFit/>
          </a:bodyPr>
          <a:lstStyle/>
          <a:p>
            <a:pPr algn="ctr"/>
            <a:r>
              <a:rPr lang="en-US" sz="1200" b="1" dirty="0">
                <a:solidFill>
                  <a:srgbClr val="000090"/>
                </a:solidFill>
                <a:latin typeface="Times New Roman"/>
                <a:cs typeface="Times New Roman"/>
              </a:rPr>
              <a:t>Copyright 2019 California Institute of Technology.</a:t>
            </a:r>
          </a:p>
          <a:p>
            <a:pPr algn="ctr"/>
            <a:r>
              <a:rPr lang="en-US" sz="1200" b="1" dirty="0">
                <a:solidFill>
                  <a:srgbClr val="000090"/>
                </a:solidFill>
                <a:latin typeface="Times New Roman"/>
                <a:cs typeface="Times New Roman"/>
              </a:rPr>
              <a:t>Government sponsorship acknowledged.</a:t>
            </a:r>
          </a:p>
        </p:txBody>
      </p:sp>
      <p:sp>
        <p:nvSpPr>
          <p:cNvPr id="9" name="TextBox 8"/>
          <p:cNvSpPr txBox="1"/>
          <p:nvPr/>
        </p:nvSpPr>
        <p:spPr>
          <a:xfrm>
            <a:off x="148863" y="6465052"/>
            <a:ext cx="1013612" cy="252377"/>
          </a:xfrm>
          <a:prstGeom prst="rect">
            <a:avLst/>
          </a:prstGeom>
          <a:noFill/>
        </p:spPr>
        <p:txBody>
          <a:bodyPr wrap="none" rtlCol="0">
            <a:spAutoFit/>
          </a:bodyPr>
          <a:lstStyle/>
          <a:p>
            <a:pPr algn="ctr">
              <a:lnSpc>
                <a:spcPct val="80000"/>
              </a:lnSpc>
              <a:spcBef>
                <a:spcPts val="400"/>
              </a:spcBef>
              <a:defRPr/>
            </a:pPr>
            <a:r>
              <a:rPr lang="en-US" sz="1300" b="1" dirty="0">
                <a:solidFill>
                  <a:srgbClr val="000090"/>
                </a:solidFill>
                <a:latin typeface="Times New Roman"/>
                <a:cs typeface="Times New Roman"/>
              </a:rPr>
              <a:t>MINX V4.1</a:t>
            </a:r>
          </a:p>
        </p:txBody>
      </p:sp>
      <p:sp>
        <p:nvSpPr>
          <p:cNvPr id="11" name="Rectangle 3"/>
          <p:cNvSpPr txBox="1">
            <a:spLocks noChangeArrowheads="1"/>
          </p:cNvSpPr>
          <p:nvPr/>
        </p:nvSpPr>
        <p:spPr>
          <a:xfrm>
            <a:off x="83232" y="4179077"/>
            <a:ext cx="8991600" cy="1703276"/>
          </a:xfrm>
          <a:prstGeom prst="rect">
            <a:avLst/>
          </a:prstGeom>
          <a:effectLst/>
        </p:spPr>
        <p:txBody>
          <a:bodyPr vert="horz" lIns="91440" tIns="45720" rIns="91440" bIns="45720" rtlCol="0">
            <a:noAutofit/>
          </a:bodyPr>
          <a:lstStyle>
            <a:lvl1pPr marL="0" indent="0" algn="ctr" defTabSz="457200" rtl="0" eaLnBrk="1" latinLnBrk="0" hangingPunct="1">
              <a:spcBef>
                <a:spcPts val="500"/>
              </a:spcBef>
              <a:buClr>
                <a:srgbClr val="000090"/>
              </a:buClr>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ts val="400"/>
              </a:spcBef>
              <a:buClr>
                <a:srgbClr val="000090"/>
              </a:buClr>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ts val="200"/>
              </a:spcBef>
              <a:buClr>
                <a:srgbClr val="000090"/>
              </a:buClr>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Bef>
                <a:spcPts val="0"/>
              </a:spcBef>
              <a:defRPr/>
            </a:pPr>
            <a:r>
              <a:rPr lang="en-US" sz="1700" b="1" dirty="0">
                <a:solidFill>
                  <a:srgbClr val="000090"/>
                </a:solidFill>
                <a:latin typeface="Times New Roman"/>
                <a:cs typeface="Times New Roman"/>
              </a:rPr>
              <a:t>David Nelson, Ralph Kahn, Michael Garay, Sebastian Val,</a:t>
            </a:r>
          </a:p>
          <a:p>
            <a:pPr>
              <a:spcBef>
                <a:spcPts val="0"/>
              </a:spcBef>
              <a:defRPr/>
            </a:pPr>
            <a:r>
              <a:rPr lang="en-US" sz="1700" b="1" dirty="0">
                <a:solidFill>
                  <a:srgbClr val="000090"/>
                </a:solidFill>
                <a:latin typeface="Times New Roman"/>
                <a:cs typeface="Times New Roman"/>
              </a:rPr>
              <a:t> Michael Tosca, and MISR Staff</a:t>
            </a:r>
          </a:p>
          <a:p>
            <a:pPr>
              <a:spcBef>
                <a:spcPts val="0"/>
              </a:spcBef>
              <a:defRPr/>
            </a:pPr>
            <a:endParaRPr lang="en-US" sz="1700" baseline="30000" dirty="0">
              <a:solidFill>
                <a:srgbClr val="000090"/>
              </a:solidFill>
              <a:latin typeface="Times New Roman"/>
              <a:cs typeface="Times New Roman"/>
            </a:endParaRPr>
          </a:p>
          <a:p>
            <a:pPr>
              <a:spcBef>
                <a:spcPts val="0"/>
              </a:spcBef>
              <a:defRPr/>
            </a:pPr>
            <a:r>
              <a:rPr lang="en-US" sz="1700" b="1" dirty="0">
                <a:solidFill>
                  <a:srgbClr val="000090"/>
                </a:solidFill>
                <a:latin typeface="Times New Roman"/>
                <a:cs typeface="Times New Roman"/>
              </a:rPr>
              <a:t>Jet Propulsion Laboratory, California Institute of Technology,</a:t>
            </a:r>
          </a:p>
          <a:p>
            <a:pPr>
              <a:spcBef>
                <a:spcPts val="0"/>
              </a:spcBef>
              <a:defRPr/>
            </a:pPr>
            <a:r>
              <a:rPr lang="en-US" sz="1700" b="1" dirty="0">
                <a:solidFill>
                  <a:srgbClr val="000090"/>
                </a:solidFill>
                <a:latin typeface="Times New Roman"/>
                <a:cs typeface="Times New Roman"/>
              </a:rPr>
              <a:t>Raytheon Company and Columbus Technologies and Services, Inc.</a:t>
            </a:r>
          </a:p>
          <a:p>
            <a:pPr>
              <a:spcBef>
                <a:spcPts val="0"/>
              </a:spcBef>
              <a:defRPr/>
            </a:pPr>
            <a:endParaRPr lang="en-US" sz="1500" b="1" dirty="0">
              <a:solidFill>
                <a:srgbClr val="000090"/>
              </a:solidFill>
              <a:latin typeface="Times New Roman"/>
              <a:cs typeface="Times New Roman"/>
            </a:endParaRPr>
          </a:p>
          <a:p>
            <a:pPr>
              <a:spcBef>
                <a:spcPts val="0"/>
              </a:spcBef>
              <a:defRPr/>
            </a:pPr>
            <a:r>
              <a:rPr lang="en-US" sz="1700" b="1" dirty="0">
                <a:solidFill>
                  <a:srgbClr val="000090"/>
                </a:solidFill>
                <a:latin typeface="Times New Roman"/>
                <a:cs typeface="Times New Roman"/>
              </a:rPr>
              <a:t>July, 2019</a:t>
            </a:r>
          </a:p>
        </p:txBody>
      </p:sp>
    </p:spTree>
    <p:extLst>
      <p:ext uri="{BB962C8B-B14F-4D97-AF65-F5344CB8AC3E}">
        <p14:creationId xmlns:p14="http://schemas.microsoft.com/office/powerpoint/2010/main" val="2392706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10</a:t>
            </a:fld>
            <a:endParaRPr lang="en-US" dirty="0"/>
          </a:p>
        </p:txBody>
      </p:sp>
      <p:grpSp>
        <p:nvGrpSpPr>
          <p:cNvPr id="32" name="Group 31"/>
          <p:cNvGrpSpPr/>
          <p:nvPr/>
        </p:nvGrpSpPr>
        <p:grpSpPr>
          <a:xfrm>
            <a:off x="490272" y="330772"/>
            <a:ext cx="8049848" cy="6355768"/>
            <a:chOff x="490272" y="330772"/>
            <a:chExt cx="8049848" cy="6355768"/>
          </a:xfrm>
        </p:grpSpPr>
        <p:pic>
          <p:nvPicPr>
            <p:cNvPr id="7" name="Picture 6" descr="PlumeWebsite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9099" y="403722"/>
              <a:ext cx="3351021" cy="5887597"/>
            </a:xfrm>
            <a:prstGeom prst="rect">
              <a:avLst/>
            </a:prstGeom>
            <a:ln>
              <a:solidFill>
                <a:schemeClr val="tx1"/>
              </a:solidFill>
            </a:ln>
          </p:spPr>
        </p:pic>
        <p:sp>
          <p:nvSpPr>
            <p:cNvPr id="5" name="Title 1"/>
            <p:cNvSpPr txBox="1">
              <a:spLocks/>
            </p:cNvSpPr>
            <p:nvPr/>
          </p:nvSpPr>
          <p:spPr>
            <a:xfrm>
              <a:off x="493343" y="330772"/>
              <a:ext cx="4419600"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a:cs typeface="Cambria"/>
                </a:rPr>
                <a:t>Plume Project Website - 3</a:t>
              </a:r>
              <a:endParaRPr lang="en-US" sz="2600" dirty="0"/>
            </a:p>
          </p:txBody>
        </p:sp>
        <p:sp>
          <p:nvSpPr>
            <p:cNvPr id="6" name="TextBox 5"/>
            <p:cNvSpPr txBox="1"/>
            <p:nvPr/>
          </p:nvSpPr>
          <p:spPr>
            <a:xfrm>
              <a:off x="493951" y="982971"/>
              <a:ext cx="4253678" cy="4478150"/>
            </a:xfrm>
            <a:prstGeom prst="rect">
              <a:avLst/>
            </a:prstGeom>
            <a:noFill/>
          </p:spPr>
          <p:txBody>
            <a:bodyPr wrap="square" rtlCol="0">
              <a:spAutoFit/>
            </a:bodyPr>
            <a:lstStyle/>
            <a:p>
              <a:pPr marL="137160" indent="-137160">
                <a:spcBef>
                  <a:spcPts val="500"/>
                </a:spcBef>
                <a:buClr>
                  <a:srgbClr val="000090"/>
                </a:buClr>
                <a:buFont typeface="Arial"/>
                <a:buChar char="•"/>
              </a:pPr>
              <a:r>
                <a:rPr lang="en-US" sz="1300" b="1" dirty="0">
                  <a:solidFill>
                    <a:srgbClr val="61391A"/>
                  </a:solidFill>
                  <a:latin typeface="Times New Roman"/>
                  <a:cs typeface="Times New Roman"/>
                </a:rPr>
                <a:t>If you clicked the Geographic Parameters tab, a Google map is presented that you can pan and zoom.</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One or several of the 7 colored regions of the map can be toggled by selecting region names from the Restrict by Geographic Region list box.</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unusual geographic regions in Eurasia were chosen to closely match the boundaries between major changes in biomes.</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Restrict by Orbits controls select for temporal, not geographic criteria, because MISR orbits are numbered sequentially beginning with 995 on February 24, 2000.</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Restrict by Paths controls select for geographic criteria, because MISR paths are numbered sequentially from east to west.</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Restrict by Blocks controls select for geographic criteria, because all 180 blocks have boundaries that lie at the same latitude for every MISR path.</a:t>
              </a:r>
            </a:p>
            <a:p>
              <a:pPr marL="137160" indent="-137160">
                <a:spcBef>
                  <a:spcPts val="500"/>
                </a:spcBef>
                <a:buClr>
                  <a:srgbClr val="000090"/>
                </a:buClr>
                <a:buFont typeface="Arial"/>
                <a:buChar char="•"/>
              </a:pPr>
              <a:r>
                <a:rPr lang="en-US" sz="1300" b="1" dirty="0">
                  <a:solidFill>
                    <a:srgbClr val="61391A"/>
                  </a:solidFill>
                  <a:latin typeface="Times New Roman"/>
                  <a:cs typeface="Times New Roman"/>
                </a:rPr>
                <a:t>The plumes your search retrieves satisfy all the constraints you impose with your parameter selections in this tab as well as in the General Parameters tab.</a:t>
              </a:r>
            </a:p>
          </p:txBody>
        </p:sp>
        <p:sp>
          <p:nvSpPr>
            <p:cNvPr id="8" name="TextBox 7"/>
            <p:cNvSpPr txBox="1"/>
            <p:nvPr/>
          </p:nvSpPr>
          <p:spPr>
            <a:xfrm>
              <a:off x="490272" y="5623228"/>
              <a:ext cx="4095729" cy="815608"/>
            </a:xfrm>
            <a:prstGeom prst="rect">
              <a:avLst/>
            </a:prstGeom>
            <a:noFill/>
          </p:spPr>
          <p:txBody>
            <a:bodyPr wrap="square" rtlCol="0">
              <a:spAutoFit/>
            </a:bodyPr>
            <a:lstStyle/>
            <a:p>
              <a:pPr algn="ctr"/>
              <a:r>
                <a:rPr lang="en-US" sz="1200" b="1" dirty="0">
                  <a:solidFill>
                    <a:srgbClr val="FF0000"/>
                  </a:solidFill>
                  <a:latin typeface="Arial"/>
                  <a:cs typeface="Arial"/>
                </a:rPr>
                <a:t>List: boxes allow you to enter comma-separated lists of orbits, paths or blocks.       </a:t>
              </a:r>
            </a:p>
            <a:p>
              <a:pPr algn="ctr"/>
              <a:endParaRPr lang="en-US" sz="1100" b="1" dirty="0">
                <a:solidFill>
                  <a:srgbClr val="FF0000"/>
                </a:solidFill>
                <a:latin typeface="Arial"/>
                <a:cs typeface="Arial"/>
              </a:endParaRPr>
            </a:p>
            <a:p>
              <a:pPr algn="ctr"/>
              <a:r>
                <a:rPr lang="en-US" sz="1200" b="1" dirty="0">
                  <a:solidFill>
                    <a:srgbClr val="FF0000"/>
                  </a:solidFill>
                  <a:latin typeface="Arial"/>
                  <a:cs typeface="Arial"/>
                </a:rPr>
                <a:t>Click the </a:t>
              </a:r>
              <a:r>
                <a:rPr lang="en-US" sz="1200" b="1" dirty="0">
                  <a:solidFill>
                    <a:srgbClr val="C0504D"/>
                  </a:solidFill>
                  <a:latin typeface="Arial"/>
                  <a:cs typeface="Arial"/>
                </a:rPr>
                <a:t>Search</a:t>
              </a:r>
              <a:r>
                <a:rPr lang="en-US" sz="1200" b="1" dirty="0">
                  <a:solidFill>
                    <a:srgbClr val="FF0000"/>
                  </a:solidFill>
                  <a:latin typeface="Arial"/>
                  <a:cs typeface="Arial"/>
                </a:rPr>
                <a:t> button to begin the database search.</a:t>
              </a:r>
            </a:p>
          </p:txBody>
        </p:sp>
        <p:cxnSp>
          <p:nvCxnSpPr>
            <p:cNvPr id="9" name="Straight Arrow Connector 8"/>
            <p:cNvCxnSpPr/>
            <p:nvPr/>
          </p:nvCxnSpPr>
          <p:spPr>
            <a:xfrm>
              <a:off x="4524693" y="5778257"/>
              <a:ext cx="950353" cy="12616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4549923" y="6064226"/>
              <a:ext cx="1379275" cy="21027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147863" y="6089458"/>
              <a:ext cx="1" cy="395310"/>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608366" y="6409541"/>
              <a:ext cx="899712" cy="276999"/>
            </a:xfrm>
            <a:prstGeom prst="rect">
              <a:avLst/>
            </a:prstGeom>
            <a:noFill/>
          </p:spPr>
          <p:txBody>
            <a:bodyPr wrap="square" rtlCol="0">
              <a:spAutoFit/>
            </a:bodyPr>
            <a:lstStyle/>
            <a:p>
              <a:pPr algn="ctr"/>
              <a:r>
                <a:rPr lang="en-US" sz="1200" b="1" dirty="0">
                  <a:solidFill>
                    <a:srgbClr val="000090"/>
                  </a:solidFill>
                  <a:latin typeface="Arial"/>
                  <a:cs typeface="Arial"/>
                </a:rPr>
                <a:t>Next slide</a:t>
              </a:r>
            </a:p>
          </p:txBody>
        </p:sp>
        <p:cxnSp>
          <p:nvCxnSpPr>
            <p:cNvPr id="19" name="Straight Arrow Connector 18"/>
            <p:cNvCxnSpPr/>
            <p:nvPr/>
          </p:nvCxnSpPr>
          <p:spPr>
            <a:xfrm flipV="1">
              <a:off x="4541513" y="5256784"/>
              <a:ext cx="941943" cy="51306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541513" y="5248374"/>
              <a:ext cx="2438961" cy="52147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65529" y="571940"/>
              <a:ext cx="3237193" cy="110800"/>
            </a:xfrm>
            <a:prstGeom prst="rect">
              <a:avLst/>
            </a:prstGeom>
            <a:solidFill>
              <a:schemeClr val="bg1"/>
            </a:solidFill>
          </p:spPr>
          <p:txBody>
            <a:bodyPr wrap="square" lIns="0" tIns="9144" rIns="0" bIns="9144" rtlCol="0">
              <a:spAutoFit/>
            </a:bodyPr>
            <a:lstStyle/>
            <a:p>
              <a:r>
                <a:rPr lang="en-US" sz="600" dirty="0"/>
                <a:t>David Nelson, Ralph Kahn, Sebastian Val, Ernest Koeberlein, Mike Tosca, David Diner, Cecelia Lawshe</a:t>
              </a:r>
            </a:p>
          </p:txBody>
        </p:sp>
      </p:grpSp>
    </p:spTree>
    <p:extLst>
      <p:ext uri="{BB962C8B-B14F-4D97-AF65-F5344CB8AC3E}">
        <p14:creationId xmlns:p14="http://schemas.microsoft.com/office/powerpoint/2010/main" val="1541638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935909" y="6406741"/>
            <a:ext cx="838200" cy="304800"/>
          </a:xfrm>
        </p:spPr>
        <p:txBody>
          <a:bodyPr/>
          <a:lstStyle/>
          <a:p>
            <a:pPr>
              <a:defRPr/>
            </a:pPr>
            <a:fld id="{EA6A9BF6-7270-7044-9BF0-FC36E25CCA42}" type="slidenum">
              <a:rPr lang="en-US"/>
              <a:pPr>
                <a:defRPr/>
              </a:pPr>
              <a:t>11</a:t>
            </a:fld>
            <a:endParaRPr lang="en-US" dirty="0"/>
          </a:p>
        </p:txBody>
      </p:sp>
      <p:sp>
        <p:nvSpPr>
          <p:cNvPr id="12" name="Title 1"/>
          <p:cNvSpPr>
            <a:spLocks noGrp="1"/>
          </p:cNvSpPr>
          <p:nvPr>
            <p:ph type="title" sz="quarter"/>
          </p:nvPr>
        </p:nvSpPr>
        <p:spPr>
          <a:xfrm>
            <a:off x="4844281" y="252601"/>
            <a:ext cx="4112592" cy="533400"/>
          </a:xfrm>
        </p:spPr>
        <p:txBody>
          <a:bodyPr>
            <a:normAutofit/>
          </a:bodyPr>
          <a:lstStyle/>
          <a:p>
            <a:r>
              <a:rPr lang="en-US" sz="2500" dirty="0">
                <a:cs typeface="Cambria"/>
              </a:rPr>
              <a:t>Plume Project Website - 4</a:t>
            </a:r>
            <a:endParaRPr lang="en-US" sz="2500" dirty="0"/>
          </a:p>
        </p:txBody>
      </p:sp>
      <p:sp>
        <p:nvSpPr>
          <p:cNvPr id="32" name="TextBox 31"/>
          <p:cNvSpPr txBox="1"/>
          <p:nvPr/>
        </p:nvSpPr>
        <p:spPr>
          <a:xfrm>
            <a:off x="5004075" y="961132"/>
            <a:ext cx="3919158" cy="3021340"/>
          </a:xfrm>
          <a:prstGeom prst="rect">
            <a:avLst/>
          </a:prstGeom>
          <a:noFill/>
        </p:spPr>
        <p:txBody>
          <a:bodyPr wrap="square" rtlCol="0">
            <a:spAutoFit/>
          </a:bodyPr>
          <a:lstStyle/>
          <a:p>
            <a:pPr marL="137160" indent="-137160">
              <a:spcBef>
                <a:spcPts val="500"/>
              </a:spcBef>
              <a:buClr>
                <a:srgbClr val="000090"/>
              </a:buClr>
              <a:buFont typeface="Arial"/>
              <a:buChar char="•"/>
            </a:pPr>
            <a:r>
              <a:rPr lang="en-US" sz="1400" b="1" dirty="0">
                <a:solidFill>
                  <a:srgbClr val="61391A"/>
                </a:solidFill>
                <a:latin typeface="Times New Roman"/>
                <a:cs typeface="Times New Roman"/>
              </a:rPr>
              <a:t>The Search Results page shows a map of plume locations and a table of MISR orbits containing plumes that satisfied the search requirements.</a:t>
            </a:r>
          </a:p>
          <a:p>
            <a:pPr marL="137160" indent="-137160">
              <a:spcBef>
                <a:spcPts val="500"/>
              </a:spcBef>
              <a:buClr>
                <a:srgbClr val="000090"/>
              </a:buClr>
              <a:buFont typeface="Arial"/>
              <a:buChar char="•"/>
            </a:pPr>
            <a:r>
              <a:rPr lang="en-US" sz="1400" b="1" dirty="0">
                <a:solidFill>
                  <a:srgbClr val="61391A"/>
                </a:solidFill>
                <a:latin typeface="Times New Roman"/>
                <a:cs typeface="Times New Roman"/>
              </a:rPr>
              <a:t>The map can be panned and zoomed. When zoomed in, the red or blue plume or cloud symbols increase in size. Their relative sizes represent the fire radiative power that was captured with them from MODIS thermal anomaly data during digitizing.</a:t>
            </a:r>
          </a:p>
          <a:p>
            <a:pPr marL="137160" indent="-137160">
              <a:spcBef>
                <a:spcPts val="500"/>
              </a:spcBef>
              <a:buClr>
                <a:srgbClr val="000090"/>
              </a:buClr>
              <a:buFont typeface="Arial"/>
              <a:buChar char="•"/>
            </a:pPr>
            <a:r>
              <a:rPr lang="en-US" sz="1400" b="1" dirty="0">
                <a:solidFill>
                  <a:srgbClr val="61391A"/>
                </a:solidFill>
                <a:latin typeface="Times New Roman"/>
                <a:cs typeface="Times New Roman"/>
              </a:rPr>
              <a:t>Each entry in the Orbit/Block Ranges column of the results table is a link to another page that gives you access to plume images and raw data files for individual plumes.</a:t>
            </a:r>
          </a:p>
        </p:txBody>
      </p:sp>
      <p:sp>
        <p:nvSpPr>
          <p:cNvPr id="22" name="Rectangle 21"/>
          <p:cNvSpPr/>
          <p:nvPr/>
        </p:nvSpPr>
        <p:spPr>
          <a:xfrm>
            <a:off x="5147049" y="4150864"/>
            <a:ext cx="3717312" cy="2092881"/>
          </a:xfrm>
          <a:prstGeom prst="rect">
            <a:avLst/>
          </a:prstGeom>
        </p:spPr>
        <p:txBody>
          <a:bodyPr wrap="square">
            <a:spAutoFit/>
          </a:bodyPr>
          <a:lstStyle/>
          <a:p>
            <a:r>
              <a:rPr lang="en-US" sz="1300" b="1" dirty="0">
                <a:solidFill>
                  <a:srgbClr val="FF0000"/>
                </a:solidFill>
                <a:latin typeface="Arial"/>
                <a:cs typeface="Arial"/>
              </a:rPr>
              <a:t>Table showing statistics for search results</a:t>
            </a:r>
          </a:p>
          <a:p>
            <a:endParaRPr lang="en-US" sz="1300" b="1" dirty="0">
              <a:solidFill>
                <a:srgbClr val="FF0000"/>
              </a:solidFill>
              <a:latin typeface="Arial"/>
              <a:cs typeface="Arial"/>
            </a:endParaRPr>
          </a:p>
          <a:p>
            <a:r>
              <a:rPr lang="en-US" sz="1300" b="1" dirty="0">
                <a:solidFill>
                  <a:srgbClr val="FF0000"/>
                </a:solidFill>
                <a:latin typeface="Arial"/>
                <a:cs typeface="Arial"/>
              </a:rPr>
              <a:t>Link to view and download Summary table containing one row of 44 parameters for each plume retrieved</a:t>
            </a:r>
          </a:p>
          <a:p>
            <a:endParaRPr lang="en-US" sz="1300" b="1" dirty="0">
              <a:solidFill>
                <a:srgbClr val="FF0000"/>
              </a:solidFill>
              <a:latin typeface="Arial"/>
              <a:cs typeface="Arial"/>
            </a:endParaRPr>
          </a:p>
          <a:p>
            <a:r>
              <a:rPr lang="en-US" sz="1300" b="1" dirty="0">
                <a:solidFill>
                  <a:srgbClr val="FF0000"/>
                </a:solidFill>
                <a:latin typeface="Arial"/>
                <a:cs typeface="Arial"/>
              </a:rPr>
              <a:t>Link to view a list of every plume retrieved in this search</a:t>
            </a:r>
          </a:p>
          <a:p>
            <a:endParaRPr lang="en-US" sz="1300" b="1" dirty="0">
              <a:solidFill>
                <a:srgbClr val="FF0000"/>
              </a:solidFill>
              <a:latin typeface="Arial"/>
              <a:cs typeface="Arial"/>
            </a:endParaRPr>
          </a:p>
          <a:p>
            <a:r>
              <a:rPr lang="en-US" sz="1300" b="1" dirty="0">
                <a:solidFill>
                  <a:srgbClr val="FF0000"/>
                </a:solidFill>
                <a:latin typeface="Arial"/>
                <a:cs typeface="Arial"/>
              </a:rPr>
              <a:t>Search results table</a:t>
            </a:r>
          </a:p>
        </p:txBody>
      </p:sp>
      <p:sp>
        <p:nvSpPr>
          <p:cNvPr id="34" name="TextBox 33"/>
          <p:cNvSpPr txBox="1"/>
          <p:nvPr/>
        </p:nvSpPr>
        <p:spPr>
          <a:xfrm>
            <a:off x="807380" y="6421568"/>
            <a:ext cx="7653291" cy="276999"/>
          </a:xfrm>
          <a:prstGeom prst="rect">
            <a:avLst/>
          </a:prstGeom>
          <a:noFill/>
        </p:spPr>
        <p:txBody>
          <a:bodyPr wrap="square" rtlCol="0">
            <a:spAutoFit/>
          </a:bodyPr>
          <a:lstStyle/>
          <a:p>
            <a:pPr algn="ctr"/>
            <a:r>
              <a:rPr lang="en-US" sz="1200" b="1" dirty="0">
                <a:solidFill>
                  <a:srgbClr val="000090"/>
                </a:solidFill>
                <a:latin typeface="Arial"/>
                <a:cs typeface="Arial"/>
              </a:rPr>
              <a:t>Clicking a link in this table shows another table containing all plumes for the selected orbit (next slide)</a:t>
            </a:r>
          </a:p>
        </p:txBody>
      </p:sp>
      <p:grpSp>
        <p:nvGrpSpPr>
          <p:cNvPr id="4" name="Group 3"/>
          <p:cNvGrpSpPr/>
          <p:nvPr/>
        </p:nvGrpSpPr>
        <p:grpSpPr>
          <a:xfrm>
            <a:off x="463919" y="420543"/>
            <a:ext cx="4767231" cy="6064225"/>
            <a:chOff x="463919" y="420543"/>
            <a:chExt cx="4767231" cy="6064225"/>
          </a:xfrm>
        </p:grpSpPr>
        <p:pic>
          <p:nvPicPr>
            <p:cNvPr id="2" name="Picture 1" descr="PlumeWebsite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19" y="420543"/>
              <a:ext cx="4254208" cy="5890922"/>
            </a:xfrm>
            <a:prstGeom prst="rect">
              <a:avLst/>
            </a:prstGeom>
            <a:ln>
              <a:solidFill>
                <a:schemeClr val="tx1"/>
              </a:solidFill>
            </a:ln>
          </p:spPr>
        </p:pic>
        <p:cxnSp>
          <p:nvCxnSpPr>
            <p:cNvPr id="27" name="Straight Arrow Connector 26"/>
            <p:cNvCxnSpPr/>
            <p:nvPr/>
          </p:nvCxnSpPr>
          <p:spPr bwMode="auto">
            <a:xfrm flipH="1" flipV="1">
              <a:off x="4130880" y="5760481"/>
              <a:ext cx="1049809" cy="295334"/>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p:cNvCxnSpPr/>
            <p:nvPr/>
          </p:nvCxnSpPr>
          <p:spPr bwMode="auto">
            <a:xfrm flipH="1" flipV="1">
              <a:off x="4533105" y="2842869"/>
              <a:ext cx="681225" cy="1354147"/>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Arrow Connector 32"/>
            <p:cNvCxnSpPr/>
            <p:nvPr/>
          </p:nvCxnSpPr>
          <p:spPr>
            <a:xfrm>
              <a:off x="2287577" y="5896009"/>
              <a:ext cx="142973" cy="588759"/>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bwMode="auto">
            <a:xfrm flipH="1" flipV="1">
              <a:off x="4113242" y="3027796"/>
              <a:ext cx="1092678" cy="1749569"/>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p:cNvCxnSpPr/>
            <p:nvPr/>
          </p:nvCxnSpPr>
          <p:spPr bwMode="auto">
            <a:xfrm flipH="1" flipV="1">
              <a:off x="3564743" y="3552914"/>
              <a:ext cx="1666407" cy="1838443"/>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Oval 39"/>
            <p:cNvSpPr/>
            <p:nvPr/>
          </p:nvSpPr>
          <p:spPr>
            <a:xfrm>
              <a:off x="1547479" y="5786667"/>
              <a:ext cx="790559" cy="142985"/>
            </a:xfrm>
            <a:prstGeom prst="ellipse">
              <a:avLst/>
            </a:prstGeom>
            <a:noFill/>
            <a:ln w="1905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sp>
          <p:nvSpPr>
            <p:cNvPr id="41" name="TextBox 40"/>
            <p:cNvSpPr txBox="1"/>
            <p:nvPr/>
          </p:nvSpPr>
          <p:spPr>
            <a:xfrm>
              <a:off x="2715768" y="1572832"/>
              <a:ext cx="1942019" cy="218521"/>
            </a:xfrm>
            <a:prstGeom prst="rect">
              <a:avLst/>
            </a:prstGeom>
            <a:solidFill>
              <a:schemeClr val="bg1"/>
            </a:solidFill>
          </p:spPr>
          <p:txBody>
            <a:bodyPr wrap="square" lIns="0" tIns="9144" rIns="0" bIns="9144" rtlCol="0">
              <a:spAutoFit/>
            </a:bodyPr>
            <a:lstStyle/>
            <a:p>
              <a:pPr algn="ctr"/>
              <a:r>
                <a:rPr lang="en-US" sz="650" dirty="0"/>
                <a:t>David Nelson, Ralph Kahn, Sebastian Val, Ernest Koeberlein, Mike Tosca, David Diner, Cecelia Lawshe</a:t>
              </a:r>
            </a:p>
          </p:txBody>
        </p:sp>
      </p:grpSp>
    </p:spTree>
    <p:extLst>
      <p:ext uri="{BB962C8B-B14F-4D97-AF65-F5344CB8AC3E}">
        <p14:creationId xmlns:p14="http://schemas.microsoft.com/office/powerpoint/2010/main" val="2784307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935909" y="6406741"/>
            <a:ext cx="838200" cy="304800"/>
          </a:xfrm>
        </p:spPr>
        <p:txBody>
          <a:bodyPr/>
          <a:lstStyle/>
          <a:p>
            <a:pPr>
              <a:defRPr/>
            </a:pPr>
            <a:fld id="{EA6A9BF6-7270-7044-9BF0-FC36E25CCA42}" type="slidenum">
              <a:rPr lang="en-US"/>
              <a:pPr>
                <a:defRPr/>
              </a:pPr>
              <a:t>12</a:t>
            </a:fld>
            <a:endParaRPr lang="en-US" dirty="0"/>
          </a:p>
        </p:txBody>
      </p:sp>
      <p:sp>
        <p:nvSpPr>
          <p:cNvPr id="12" name="Title 1"/>
          <p:cNvSpPr>
            <a:spLocks noGrp="1"/>
          </p:cNvSpPr>
          <p:nvPr>
            <p:ph type="title" sz="quarter"/>
          </p:nvPr>
        </p:nvSpPr>
        <p:spPr>
          <a:xfrm>
            <a:off x="2235030" y="151671"/>
            <a:ext cx="4724400" cy="533400"/>
          </a:xfrm>
        </p:spPr>
        <p:txBody>
          <a:bodyPr>
            <a:normAutofit/>
          </a:bodyPr>
          <a:lstStyle/>
          <a:p>
            <a:r>
              <a:rPr lang="en-US" sz="2600" dirty="0">
                <a:cs typeface="Cambria"/>
              </a:rPr>
              <a:t>Plume Project Website - 5</a:t>
            </a:r>
            <a:endParaRPr lang="en-US" sz="2600" dirty="0"/>
          </a:p>
        </p:txBody>
      </p:sp>
      <p:grpSp>
        <p:nvGrpSpPr>
          <p:cNvPr id="47" name="Group 46"/>
          <p:cNvGrpSpPr/>
          <p:nvPr/>
        </p:nvGrpSpPr>
        <p:grpSpPr>
          <a:xfrm>
            <a:off x="185024" y="789753"/>
            <a:ext cx="8721388" cy="5762302"/>
            <a:chOff x="185024" y="789753"/>
            <a:chExt cx="8721388" cy="5762302"/>
          </a:xfrm>
        </p:grpSpPr>
        <p:pic>
          <p:nvPicPr>
            <p:cNvPr id="3" name="Picture 2" descr="PlumeWebsite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043" y="2725117"/>
              <a:ext cx="5257861" cy="3826938"/>
            </a:xfrm>
            <a:prstGeom prst="rect">
              <a:avLst/>
            </a:prstGeom>
            <a:ln>
              <a:solidFill>
                <a:schemeClr val="tx1"/>
              </a:solidFill>
            </a:ln>
          </p:spPr>
        </p:pic>
        <p:sp>
          <p:nvSpPr>
            <p:cNvPr id="22" name="Rectangle 21"/>
            <p:cNvSpPr/>
            <p:nvPr/>
          </p:nvSpPr>
          <p:spPr>
            <a:xfrm>
              <a:off x="193435" y="4682755"/>
              <a:ext cx="1319682" cy="1754327"/>
            </a:xfrm>
            <a:prstGeom prst="rect">
              <a:avLst/>
            </a:prstGeom>
          </p:spPr>
          <p:txBody>
            <a:bodyPr wrap="square">
              <a:spAutoFit/>
            </a:bodyPr>
            <a:lstStyle/>
            <a:p>
              <a:pPr algn="r"/>
              <a:r>
                <a:rPr lang="en-US" sz="1200" b="1" dirty="0">
                  <a:solidFill>
                    <a:srgbClr val="000090"/>
                  </a:solidFill>
                  <a:latin typeface="Arial"/>
                  <a:cs typeface="Arial"/>
                </a:rPr>
                <a:t>Click on a Plume/Cloud Number link to see a group of images of the plume and the height/wind retrieval results (next slides)</a:t>
              </a:r>
            </a:p>
          </p:txBody>
        </p:sp>
        <p:sp>
          <p:nvSpPr>
            <p:cNvPr id="17" name="TextBox 16"/>
            <p:cNvSpPr txBox="1"/>
            <p:nvPr/>
          </p:nvSpPr>
          <p:spPr>
            <a:xfrm>
              <a:off x="243896" y="789753"/>
              <a:ext cx="8603644" cy="1677382"/>
            </a:xfrm>
            <a:prstGeom prst="rect">
              <a:avLst/>
            </a:prstGeom>
            <a:noFill/>
          </p:spPr>
          <p:txBody>
            <a:bodyPr wrap="square" rtlCol="0">
              <a:spAutoFit/>
            </a:bodyPr>
            <a:lstStyle/>
            <a:p>
              <a:pPr marL="228600" indent="-228600">
                <a:spcBef>
                  <a:spcPts val="200"/>
                </a:spcBef>
                <a:buClr>
                  <a:srgbClr val="000090"/>
                </a:buClr>
                <a:buFont typeface="Arial"/>
                <a:buChar char="•"/>
              </a:pPr>
              <a:r>
                <a:rPr lang="en-US" sz="1400" b="1" dirty="0">
                  <a:solidFill>
                    <a:srgbClr val="61391A"/>
                  </a:solidFill>
                  <a:latin typeface="Times New Roman"/>
                  <a:cs typeface="Times New Roman"/>
                </a:rPr>
                <a:t>The Details View page contains a table that lists some of the attributes for each plume retrieved in the search belonging to the selected orbit(s).  Additional attributes are available in the Summary table.</a:t>
              </a:r>
            </a:p>
            <a:p>
              <a:pPr marL="228600" indent="-228600">
                <a:spcBef>
                  <a:spcPts val="200"/>
                </a:spcBef>
                <a:buClr>
                  <a:srgbClr val="000090"/>
                </a:buClr>
                <a:buFont typeface="Arial"/>
                <a:buChar char="•"/>
              </a:pPr>
              <a:r>
                <a:rPr lang="en-US" sz="1400" b="1" dirty="0">
                  <a:solidFill>
                    <a:srgbClr val="61391A"/>
                  </a:solidFill>
                  <a:latin typeface="Times New Roman"/>
                  <a:cs typeface="Times New Roman"/>
                </a:rPr>
                <a:t>You can toggle the sort order for any attribute whose column title is a colored link.</a:t>
              </a:r>
            </a:p>
            <a:p>
              <a:pPr marL="228600" indent="-228600">
                <a:spcBef>
                  <a:spcPts val="200"/>
                </a:spcBef>
                <a:buClr>
                  <a:srgbClr val="000090"/>
                </a:buClr>
                <a:buFont typeface="Arial"/>
                <a:buChar char="•"/>
              </a:pPr>
              <a:r>
                <a:rPr lang="en-US" sz="1400" b="1" dirty="0">
                  <a:solidFill>
                    <a:srgbClr val="61391A"/>
                  </a:solidFill>
                  <a:latin typeface="Times New Roman"/>
                  <a:cs typeface="Times New Roman"/>
                </a:rPr>
                <a:t>After you select plumes to download, click the Review File Selections button at the bottom to confirm your selections and to order the data by entering the email address where you want your selections sent.</a:t>
              </a:r>
            </a:p>
            <a:p>
              <a:pPr marL="228600" indent="-228600">
                <a:spcBef>
                  <a:spcPts val="200"/>
                </a:spcBef>
                <a:buClr>
                  <a:srgbClr val="000090"/>
                </a:buClr>
                <a:buFont typeface="Arial"/>
                <a:buChar char="•"/>
              </a:pPr>
              <a:r>
                <a:rPr lang="en-US" sz="1400" b="1" dirty="0">
                  <a:solidFill>
                    <a:srgbClr val="61391A"/>
                  </a:solidFill>
                  <a:latin typeface="Times New Roman"/>
                  <a:cs typeface="Times New Roman"/>
                </a:rPr>
                <a:t>After placing your order, you’ll receive an email with a cURL file and instructions for downloading your data. You need the “curl” app to do this – it’s standard with Macs – PC users can download a free copy.</a:t>
              </a:r>
            </a:p>
          </p:txBody>
        </p:sp>
        <p:sp>
          <p:nvSpPr>
            <p:cNvPr id="26" name="Rectangle 25"/>
            <p:cNvSpPr/>
            <p:nvPr/>
          </p:nvSpPr>
          <p:spPr>
            <a:xfrm>
              <a:off x="7173908" y="2636419"/>
              <a:ext cx="1648401" cy="1092607"/>
            </a:xfrm>
            <a:prstGeom prst="rect">
              <a:avLst/>
            </a:prstGeom>
          </p:spPr>
          <p:txBody>
            <a:bodyPr wrap="square">
              <a:spAutoFit/>
            </a:bodyPr>
            <a:lstStyle/>
            <a:p>
              <a:r>
                <a:rPr lang="en-US" sz="1300" b="1" dirty="0">
                  <a:solidFill>
                    <a:srgbClr val="FF0000"/>
                  </a:solidFill>
                  <a:latin typeface="Arial"/>
                  <a:cs typeface="Arial"/>
                </a:rPr>
                <a:t>Click on a </a:t>
              </a:r>
              <a:r>
                <a:rPr lang="en-US" sz="1300" b="1" dirty="0">
                  <a:solidFill>
                    <a:schemeClr val="accent6">
                      <a:lumMod val="50000"/>
                    </a:schemeClr>
                  </a:solidFill>
                  <a:latin typeface="Arial"/>
                  <a:cs typeface="Arial"/>
                </a:rPr>
                <a:t>View</a:t>
              </a:r>
              <a:r>
                <a:rPr lang="en-US" sz="1300" b="1" dirty="0">
                  <a:solidFill>
                    <a:srgbClr val="FF0000"/>
                  </a:solidFill>
                  <a:latin typeface="Arial"/>
                  <a:cs typeface="Arial"/>
                </a:rPr>
                <a:t> link to see a text file containing the raw (text) data file for the plume</a:t>
              </a:r>
            </a:p>
          </p:txBody>
        </p:sp>
        <p:cxnSp>
          <p:nvCxnSpPr>
            <p:cNvPr id="27" name="Straight Arrow Connector 26"/>
            <p:cNvCxnSpPr/>
            <p:nvPr/>
          </p:nvCxnSpPr>
          <p:spPr bwMode="auto">
            <a:xfrm flipH="1">
              <a:off x="6492682" y="3667132"/>
              <a:ext cx="706458" cy="1169109"/>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Rectangle 14"/>
            <p:cNvSpPr/>
            <p:nvPr/>
          </p:nvSpPr>
          <p:spPr>
            <a:xfrm>
              <a:off x="7173908" y="4064662"/>
              <a:ext cx="1732504" cy="2092881"/>
            </a:xfrm>
            <a:prstGeom prst="rect">
              <a:avLst/>
            </a:prstGeom>
          </p:spPr>
          <p:txBody>
            <a:bodyPr wrap="square">
              <a:spAutoFit/>
            </a:bodyPr>
            <a:lstStyle/>
            <a:p>
              <a:r>
                <a:rPr lang="en-US" sz="1300" b="1" dirty="0">
                  <a:solidFill>
                    <a:srgbClr val="FF0000"/>
                  </a:solidFill>
                  <a:latin typeface="Arial"/>
                  <a:cs typeface="Arial"/>
                </a:rPr>
                <a:t>Check all the Download File checkboxes for the plumes whose raw data files you want to download, or click the Check All button at the bottom to select all raw data files</a:t>
              </a:r>
            </a:p>
          </p:txBody>
        </p:sp>
        <p:cxnSp>
          <p:nvCxnSpPr>
            <p:cNvPr id="16" name="Straight Arrow Connector 15"/>
            <p:cNvCxnSpPr/>
            <p:nvPr/>
          </p:nvCxnSpPr>
          <p:spPr bwMode="auto">
            <a:xfrm flipH="1">
              <a:off x="5575969" y="5862365"/>
              <a:ext cx="1597940" cy="504651"/>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Straight Arrow Connector 22"/>
            <p:cNvCxnSpPr>
              <a:stCxn id="19" idx="2"/>
            </p:cNvCxnSpPr>
            <p:nvPr/>
          </p:nvCxnSpPr>
          <p:spPr>
            <a:xfrm flipH="1">
              <a:off x="1429736" y="6085252"/>
              <a:ext cx="891485" cy="197656"/>
            </a:xfrm>
            <a:prstGeom prst="straightConnector1">
              <a:avLst/>
            </a:prstGeom>
            <a:ln w="19050">
              <a:solidFill>
                <a:srgbClr val="00009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321221" y="6022170"/>
              <a:ext cx="386870" cy="126164"/>
            </a:xfrm>
            <a:prstGeom prst="ellipse">
              <a:avLst/>
            </a:prstGeom>
            <a:noFill/>
            <a:ln w="19050">
              <a:solidFill>
                <a:srgbClr val="00009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90"/>
                </a:solidFill>
              </a:endParaRPr>
            </a:p>
          </p:txBody>
        </p:sp>
        <p:cxnSp>
          <p:nvCxnSpPr>
            <p:cNvPr id="31" name="Straight Arrow Connector 30"/>
            <p:cNvCxnSpPr/>
            <p:nvPr/>
          </p:nvCxnSpPr>
          <p:spPr bwMode="auto">
            <a:xfrm flipH="1">
              <a:off x="6728167" y="4719494"/>
              <a:ext cx="455170" cy="293375"/>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9" name="TextBox 38"/>
            <p:cNvSpPr txBox="1"/>
            <p:nvPr/>
          </p:nvSpPr>
          <p:spPr>
            <a:xfrm>
              <a:off x="2596896" y="3476533"/>
              <a:ext cx="3422955" cy="118494"/>
            </a:xfrm>
            <a:prstGeom prst="rect">
              <a:avLst/>
            </a:prstGeom>
            <a:solidFill>
              <a:schemeClr val="bg1"/>
            </a:solidFill>
          </p:spPr>
          <p:txBody>
            <a:bodyPr wrap="square" lIns="0" tIns="9144" rIns="0" bIns="9144" rtlCol="0">
              <a:spAutoFit/>
            </a:bodyPr>
            <a:lstStyle/>
            <a:p>
              <a:r>
                <a:rPr lang="en-US" sz="650" dirty="0"/>
                <a:t>David Nelson, Ralph Kahn, Sebastian Val, Ernest Koeberlein, Mike Tosca, David Diner, Cecelia Lawshe</a:t>
              </a:r>
            </a:p>
          </p:txBody>
        </p:sp>
        <p:sp>
          <p:nvSpPr>
            <p:cNvPr id="40" name="Rectangle 39"/>
            <p:cNvSpPr/>
            <p:nvPr/>
          </p:nvSpPr>
          <p:spPr>
            <a:xfrm>
              <a:off x="185024" y="2898161"/>
              <a:ext cx="1328814" cy="1292662"/>
            </a:xfrm>
            <a:prstGeom prst="rect">
              <a:avLst/>
            </a:prstGeom>
          </p:spPr>
          <p:txBody>
            <a:bodyPr wrap="square">
              <a:spAutoFit/>
            </a:bodyPr>
            <a:lstStyle/>
            <a:p>
              <a:pPr algn="r"/>
              <a:r>
                <a:rPr lang="en-US" sz="1300" b="1" dirty="0">
                  <a:solidFill>
                    <a:srgbClr val="FF0000"/>
                  </a:solidFill>
                  <a:latin typeface="Arial"/>
                  <a:cs typeface="Arial"/>
                </a:rPr>
                <a:t>Click on a column header to sort the plume records by that attribute</a:t>
              </a:r>
            </a:p>
          </p:txBody>
        </p:sp>
        <p:cxnSp>
          <p:nvCxnSpPr>
            <p:cNvPr id="41" name="Straight Arrow Connector 40"/>
            <p:cNvCxnSpPr>
              <a:stCxn id="40" idx="3"/>
            </p:cNvCxnSpPr>
            <p:nvPr/>
          </p:nvCxnSpPr>
          <p:spPr bwMode="auto">
            <a:xfrm>
              <a:off x="1513838" y="3544492"/>
              <a:ext cx="2354858" cy="871207"/>
            </a:xfrm>
            <a:prstGeom prst="straightConnector1">
              <a:avLst/>
            </a:prstGeom>
            <a:solidFill>
              <a:schemeClr val="accent1"/>
            </a:solidFill>
            <a:ln w="19050"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172443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13</a:t>
            </a:fld>
            <a:endParaRPr lang="en-US" dirty="0"/>
          </a:p>
        </p:txBody>
      </p:sp>
      <p:grpSp>
        <p:nvGrpSpPr>
          <p:cNvPr id="29" name="Group 28"/>
          <p:cNvGrpSpPr/>
          <p:nvPr/>
        </p:nvGrpSpPr>
        <p:grpSpPr>
          <a:xfrm>
            <a:off x="483731" y="218958"/>
            <a:ext cx="8363810" cy="6375151"/>
            <a:chOff x="408039" y="218958"/>
            <a:chExt cx="8363810" cy="6375151"/>
          </a:xfrm>
        </p:grpSpPr>
        <p:pic>
          <p:nvPicPr>
            <p:cNvPr id="2" name="Picture 1" descr="PlumeWebsite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39" y="933605"/>
              <a:ext cx="5421170" cy="5660504"/>
            </a:xfrm>
            <a:prstGeom prst="rect">
              <a:avLst/>
            </a:prstGeom>
            <a:ln>
              <a:solidFill>
                <a:schemeClr val="tx1"/>
              </a:solidFill>
            </a:ln>
          </p:spPr>
        </p:pic>
        <p:sp>
          <p:nvSpPr>
            <p:cNvPr id="4" name="Title 1"/>
            <p:cNvSpPr txBox="1">
              <a:spLocks/>
            </p:cNvSpPr>
            <p:nvPr/>
          </p:nvSpPr>
          <p:spPr>
            <a:xfrm>
              <a:off x="738013" y="218958"/>
              <a:ext cx="4425855"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a:cs typeface="Cambria"/>
                </a:rPr>
                <a:t>Plume Project Website - 6</a:t>
              </a:r>
              <a:endParaRPr lang="en-US" sz="2600" dirty="0"/>
            </a:p>
          </p:txBody>
        </p:sp>
        <p:sp>
          <p:nvSpPr>
            <p:cNvPr id="6" name="TextBox 5"/>
            <p:cNvSpPr txBox="1"/>
            <p:nvPr/>
          </p:nvSpPr>
          <p:spPr>
            <a:xfrm>
              <a:off x="6097403" y="473066"/>
              <a:ext cx="2674446" cy="5678479"/>
            </a:xfrm>
            <a:prstGeom prst="rect">
              <a:avLst/>
            </a:prstGeom>
            <a:noFill/>
          </p:spPr>
          <p:txBody>
            <a:bodyPr wrap="square" rtlCol="0">
              <a:spAutoFit/>
            </a:bodyPr>
            <a:lstStyle/>
            <a:p>
              <a:r>
                <a:rPr lang="en-US" sz="1100" b="1" dirty="0">
                  <a:solidFill>
                    <a:srgbClr val="FF0000"/>
                  </a:solidFill>
                  <a:latin typeface="Arial"/>
                  <a:cs typeface="Arial"/>
                </a:rPr>
                <a:t>These are the first four images shown for every plume:</a:t>
              </a:r>
            </a:p>
            <a:p>
              <a:endParaRPr lang="en-US" sz="1100" b="1" dirty="0">
                <a:solidFill>
                  <a:srgbClr val="FF0000"/>
                </a:solidFill>
                <a:latin typeface="Arial"/>
                <a:cs typeface="Arial"/>
              </a:endParaRPr>
            </a:p>
            <a:p>
              <a:r>
                <a:rPr lang="en-US" sz="1100" b="1" dirty="0">
                  <a:solidFill>
                    <a:srgbClr val="FF0000"/>
                  </a:solidFill>
                  <a:latin typeface="Arial"/>
                  <a:cs typeface="Arial"/>
                </a:rPr>
                <a:t>This line identifies the current plume, including the MISR band with which it was retrieved, and states whether it is the Better or the Poorer of the red-band or blue-band retrievals, as judged by a MISR staff member</a:t>
              </a:r>
            </a:p>
            <a:p>
              <a:endParaRPr lang="en-US" sz="1100" b="1" dirty="0">
                <a:solidFill>
                  <a:srgbClr val="FF0000"/>
                </a:solidFill>
                <a:latin typeface="Arial"/>
                <a:cs typeface="Arial"/>
              </a:endParaRPr>
            </a:p>
            <a:p>
              <a:r>
                <a:rPr lang="en-US" sz="1100" b="1" dirty="0">
                  <a:solidFill>
                    <a:srgbClr val="FF0000"/>
                  </a:solidFill>
                  <a:latin typeface="Arial"/>
                  <a:cs typeface="Arial"/>
                </a:rPr>
                <a:t>The View/Download Raw Data link is another way to access the raw data (text) file</a:t>
              </a:r>
            </a:p>
            <a:p>
              <a:endParaRPr lang="en-US" sz="1100" b="1" dirty="0">
                <a:solidFill>
                  <a:srgbClr val="FF0000"/>
                </a:solidFill>
                <a:latin typeface="Arial"/>
                <a:cs typeface="Arial"/>
              </a:endParaRPr>
            </a:p>
            <a:p>
              <a:r>
                <a:rPr lang="en-US" sz="1100" b="1" dirty="0">
                  <a:solidFill>
                    <a:srgbClr val="FF0000"/>
                  </a:solidFill>
                  <a:latin typeface="Arial"/>
                  <a:cs typeface="Arial"/>
                </a:rPr>
                <a:t>Location map shows where this plume and nearby MISR blocks are found</a:t>
              </a:r>
            </a:p>
            <a:p>
              <a:endParaRPr lang="en-US" sz="1100" b="1" dirty="0">
                <a:solidFill>
                  <a:srgbClr val="FF0000"/>
                </a:solidFill>
                <a:latin typeface="Arial"/>
                <a:cs typeface="Arial"/>
              </a:endParaRPr>
            </a:p>
            <a:p>
              <a:r>
                <a:rPr lang="en-US" sz="1100" b="1" dirty="0">
                  <a:solidFill>
                    <a:srgbClr val="FF0000"/>
                  </a:solidFill>
                  <a:latin typeface="Arial"/>
                  <a:cs typeface="Arial"/>
                </a:rPr>
                <a:t>Two static images of the An cameras view of this scene are displayed: one showing the digitized polygon, direction line and plume name/plume origin, and the other showing successful retrievals of wind-corrected heights, color-coded and with a scale bar</a:t>
              </a:r>
            </a:p>
            <a:p>
              <a:endParaRPr lang="en-US" sz="1100" b="1" dirty="0">
                <a:solidFill>
                  <a:srgbClr val="FF0000"/>
                </a:solidFill>
                <a:latin typeface="Arial"/>
                <a:cs typeface="Arial"/>
              </a:endParaRPr>
            </a:p>
            <a:p>
              <a:r>
                <a:rPr lang="en-US" sz="1100" b="1" dirty="0">
                  <a:solidFill>
                    <a:srgbClr val="FF0000"/>
                  </a:solidFill>
                  <a:latin typeface="Arial"/>
                  <a:cs typeface="Arial"/>
                </a:rPr>
                <a:t>The animation window plays a 9-frame video, 1 image per MISR camera, that is best viewed by opening the animation in another window, then grabbing the handle and dragging it back-and-forth</a:t>
              </a:r>
            </a:p>
          </p:txBody>
        </p:sp>
        <p:cxnSp>
          <p:nvCxnSpPr>
            <p:cNvPr id="8" name="Straight Arrow Connector 7"/>
            <p:cNvCxnSpPr/>
            <p:nvPr/>
          </p:nvCxnSpPr>
          <p:spPr>
            <a:xfrm flipH="1" flipV="1">
              <a:off x="4491053" y="1026124"/>
              <a:ext cx="1623169" cy="12616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flipV="1">
              <a:off x="5323665" y="2834460"/>
              <a:ext cx="790558" cy="201858"/>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flipV="1">
              <a:off x="1682044" y="1177532"/>
              <a:ext cx="4440588" cy="109339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2994035" y="4432520"/>
              <a:ext cx="3137008" cy="21027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909933" y="3313876"/>
              <a:ext cx="3212699" cy="52147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483457" y="5340892"/>
              <a:ext cx="605534" cy="19345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1868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a:defRPr/>
            </a:pPr>
            <a:fld id="{E274D43F-D332-0F45-AE34-B3BADEC43EE9}" type="slidenum">
              <a:rPr lang="en-US" smtClean="0"/>
              <a:pPr>
                <a:defRPr/>
              </a:pPr>
              <a:t>14</a:t>
            </a:fld>
            <a:endParaRPr lang="en-US" dirty="0"/>
          </a:p>
        </p:txBody>
      </p:sp>
      <p:grpSp>
        <p:nvGrpSpPr>
          <p:cNvPr id="25" name="Group 24"/>
          <p:cNvGrpSpPr/>
          <p:nvPr/>
        </p:nvGrpSpPr>
        <p:grpSpPr>
          <a:xfrm>
            <a:off x="465500" y="471284"/>
            <a:ext cx="8503969" cy="6059479"/>
            <a:chOff x="465500" y="471284"/>
            <a:chExt cx="8503969" cy="6059479"/>
          </a:xfrm>
        </p:grpSpPr>
        <p:pic>
          <p:nvPicPr>
            <p:cNvPr id="5" name="Picture 4" descr="PlumeWebsite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00" y="504653"/>
              <a:ext cx="4589036" cy="6026110"/>
            </a:xfrm>
            <a:prstGeom prst="rect">
              <a:avLst/>
            </a:prstGeom>
            <a:ln>
              <a:solidFill>
                <a:schemeClr val="tx1"/>
              </a:solidFill>
            </a:ln>
          </p:spPr>
        </p:pic>
        <p:sp>
          <p:nvSpPr>
            <p:cNvPr id="4" name="Title 1"/>
            <p:cNvSpPr txBox="1">
              <a:spLocks/>
            </p:cNvSpPr>
            <p:nvPr/>
          </p:nvSpPr>
          <p:spPr>
            <a:xfrm>
              <a:off x="5130227" y="471284"/>
              <a:ext cx="3839242" cy="5334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3000" b="1" i="0" kern="1200">
                  <a:solidFill>
                    <a:srgbClr val="000090"/>
                  </a:solidFill>
                  <a:latin typeface="Times New Roman"/>
                  <a:ea typeface="+mj-ea"/>
                  <a:cs typeface="Times New Roman"/>
                </a:defRPr>
              </a:lvl1pPr>
            </a:lstStyle>
            <a:p>
              <a:r>
                <a:rPr lang="en-US" sz="2600" dirty="0">
                  <a:cs typeface="Cambria"/>
                </a:rPr>
                <a:t>Plume Project Website - 7</a:t>
              </a:r>
              <a:endParaRPr lang="en-US" sz="2600" dirty="0"/>
            </a:p>
          </p:txBody>
        </p:sp>
        <p:sp>
          <p:nvSpPr>
            <p:cNvPr id="6" name="TextBox 5"/>
            <p:cNvSpPr txBox="1"/>
            <p:nvPr/>
          </p:nvSpPr>
          <p:spPr>
            <a:xfrm>
              <a:off x="5559149" y="1305742"/>
              <a:ext cx="3212699" cy="5078312"/>
            </a:xfrm>
            <a:prstGeom prst="rect">
              <a:avLst/>
            </a:prstGeom>
            <a:noFill/>
          </p:spPr>
          <p:txBody>
            <a:bodyPr wrap="square" rtlCol="0">
              <a:spAutoFit/>
            </a:bodyPr>
            <a:lstStyle/>
            <a:p>
              <a:r>
                <a:rPr lang="en-US" sz="1200" b="1" dirty="0">
                  <a:solidFill>
                    <a:srgbClr val="FF0000"/>
                  </a:solidFill>
                  <a:latin typeface="Arial"/>
                  <a:cs typeface="Arial"/>
                </a:rPr>
                <a:t>These are the remaining three images shown for every plume:</a:t>
              </a:r>
            </a:p>
            <a:p>
              <a:endParaRPr lang="en-US" sz="1200" b="1" dirty="0">
                <a:solidFill>
                  <a:srgbClr val="FF0000"/>
                </a:solidFill>
                <a:latin typeface="Arial"/>
                <a:cs typeface="Arial"/>
              </a:endParaRPr>
            </a:p>
            <a:p>
              <a:endParaRPr lang="en-US" sz="1200" b="1" dirty="0">
                <a:solidFill>
                  <a:srgbClr val="FF0000"/>
                </a:solidFill>
                <a:latin typeface="Arial"/>
                <a:cs typeface="Arial"/>
              </a:endParaRPr>
            </a:p>
            <a:p>
              <a:r>
                <a:rPr lang="en-US" sz="1200" b="1" dirty="0">
                  <a:solidFill>
                    <a:srgbClr val="FF0000"/>
                  </a:solidFill>
                  <a:latin typeface="Arial"/>
                  <a:cs typeface="Arial"/>
                </a:rPr>
                <a:t>Four histograms summarize the zero-wind and wind-corrected heights and the across-swath and along-swath wind speeds retrieved for this plume – they correspond to the four parameters plotted in the profile plots to their left</a:t>
              </a:r>
            </a:p>
            <a:p>
              <a:endParaRPr lang="en-US" sz="1200" b="1" dirty="0">
                <a:solidFill>
                  <a:srgbClr val="FF0000"/>
                </a:solidFill>
                <a:latin typeface="Arial"/>
                <a:cs typeface="Arial"/>
              </a:endParaRPr>
            </a:p>
            <a:p>
              <a:endParaRPr lang="en-US" sz="1200" b="1" dirty="0">
                <a:solidFill>
                  <a:srgbClr val="FF0000"/>
                </a:solidFill>
                <a:latin typeface="Arial"/>
                <a:cs typeface="Arial"/>
              </a:endParaRPr>
            </a:p>
            <a:p>
              <a:r>
                <a:rPr lang="en-US" sz="1200" b="1" dirty="0">
                  <a:solidFill>
                    <a:srgbClr val="FF0000"/>
                  </a:solidFill>
                  <a:latin typeface="Arial"/>
                  <a:cs typeface="Arial"/>
                </a:rPr>
                <a:t>The height and wind profiles display terrain heights and retrieval results projected onto a line of section that runs from the first point digitized (the origin) to the point farthest from the origin</a:t>
              </a:r>
            </a:p>
            <a:p>
              <a:endParaRPr lang="en-US" sz="1200" b="1" dirty="0">
                <a:solidFill>
                  <a:srgbClr val="FF0000"/>
                </a:solidFill>
                <a:latin typeface="Arial"/>
                <a:cs typeface="Arial"/>
              </a:endParaRPr>
            </a:p>
            <a:p>
              <a:endParaRPr lang="en-US" sz="1200" b="1" dirty="0">
                <a:solidFill>
                  <a:srgbClr val="FF0000"/>
                </a:solidFill>
                <a:latin typeface="Arial"/>
                <a:cs typeface="Arial"/>
              </a:endParaRPr>
            </a:p>
            <a:p>
              <a:r>
                <a:rPr lang="en-US" sz="1200" b="1" dirty="0">
                  <a:solidFill>
                    <a:srgbClr val="FF0000"/>
                  </a:solidFill>
                  <a:latin typeface="Arial"/>
                  <a:cs typeface="Arial"/>
                </a:rPr>
                <a:t>Aerosol histograms summarize MISR standard product aerosol retrievals near the digitized plume (aerosol optical depth, angstrom exponent, single-scatter albedo and fraction of AOD attributable to small, medium and large particles) – their native resolution is 17.6 km</a:t>
              </a:r>
            </a:p>
          </p:txBody>
        </p:sp>
        <p:cxnSp>
          <p:nvCxnSpPr>
            <p:cNvPr id="8" name="Straight Arrow Connector 7"/>
            <p:cNvCxnSpPr/>
            <p:nvPr/>
          </p:nvCxnSpPr>
          <p:spPr>
            <a:xfrm flipH="1" flipV="1">
              <a:off x="5004075" y="2312987"/>
              <a:ext cx="555073" cy="4205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3986440" y="5315660"/>
              <a:ext cx="1547478" cy="2523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2623989" y="3540970"/>
              <a:ext cx="2901518" cy="311201"/>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5142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5"/>
          <p:cNvSpPr txBox="1">
            <a:spLocks noChangeArrowheads="1"/>
          </p:cNvSpPr>
          <p:nvPr/>
        </p:nvSpPr>
        <p:spPr bwMode="auto">
          <a:xfrm>
            <a:off x="173877" y="235780"/>
            <a:ext cx="8770983" cy="523220"/>
          </a:xfrm>
          <a:prstGeom prst="rect">
            <a:avLst/>
          </a:prstGeom>
          <a:noFill/>
          <a:ln w="9525">
            <a:noFill/>
            <a:miter lim="800000"/>
            <a:headEnd/>
            <a:tailEnd/>
          </a:ln>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2700" b="1" dirty="0">
                <a:solidFill>
                  <a:srgbClr val="000090"/>
                </a:solidFill>
                <a:latin typeface="Times New Roman"/>
                <a:cs typeface="Times New Roman"/>
              </a:rPr>
              <a:t>Alaska-Yukon Fire Plume Statistics, Summer 2004</a:t>
            </a:r>
          </a:p>
        </p:txBody>
      </p:sp>
      <p:grpSp>
        <p:nvGrpSpPr>
          <p:cNvPr id="2" name="Group 1"/>
          <p:cNvGrpSpPr/>
          <p:nvPr/>
        </p:nvGrpSpPr>
        <p:grpSpPr>
          <a:xfrm>
            <a:off x="486580" y="965713"/>
            <a:ext cx="8247378" cy="5478560"/>
            <a:chOff x="486580" y="965713"/>
            <a:chExt cx="8247378" cy="5478560"/>
          </a:xfrm>
        </p:grpSpPr>
        <p:sp>
          <p:nvSpPr>
            <p:cNvPr id="14342" name="Text Box 15"/>
            <p:cNvSpPr txBox="1">
              <a:spLocks noChangeArrowheads="1"/>
            </p:cNvSpPr>
            <p:nvPr/>
          </p:nvSpPr>
          <p:spPr bwMode="auto">
            <a:xfrm>
              <a:off x="4604683" y="5649332"/>
              <a:ext cx="4129275" cy="5488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spcBef>
                  <a:spcPts val="200"/>
                </a:spcBef>
              </a:pPr>
              <a:r>
                <a:rPr lang="en-US" sz="1400" b="1" dirty="0">
                  <a:solidFill>
                    <a:srgbClr val="000090"/>
                  </a:solidFill>
                  <a:latin typeface="Arial"/>
                  <a:cs typeface="Arial"/>
                </a:rPr>
                <a:t>First science results from Plume Website data</a:t>
              </a:r>
            </a:p>
            <a:p>
              <a:pPr algn="ctr">
                <a:spcBef>
                  <a:spcPts val="200"/>
                </a:spcBef>
              </a:pPr>
              <a:r>
                <a:rPr lang="en-US" sz="1400" b="1" dirty="0">
                  <a:solidFill>
                    <a:srgbClr val="000090"/>
                  </a:solidFill>
                  <a:latin typeface="Arial"/>
                  <a:cs typeface="Arial"/>
                </a:rPr>
                <a:t>R. Kahn, Y. Chen, D. Nelson et al., GRL 2008</a:t>
              </a:r>
            </a:p>
          </p:txBody>
        </p:sp>
        <p:sp>
          <p:nvSpPr>
            <p:cNvPr id="4" name="TextBox 3"/>
            <p:cNvSpPr txBox="1"/>
            <p:nvPr/>
          </p:nvSpPr>
          <p:spPr>
            <a:xfrm>
              <a:off x="486580" y="965713"/>
              <a:ext cx="3978975" cy="1541448"/>
            </a:xfrm>
            <a:prstGeom prst="rect">
              <a:avLst/>
            </a:prstGeom>
            <a:noFill/>
          </p:spPr>
          <p:txBody>
            <a:bodyPr wrap="square" rtlCol="0">
              <a:spAutoFit/>
            </a:bodyPr>
            <a:lstStyle/>
            <a:p>
              <a:pPr marL="182880" indent="-182880">
                <a:spcBef>
                  <a:spcPts val="500"/>
                </a:spcBef>
                <a:buClr>
                  <a:srgbClr val="000090"/>
                </a:buClr>
                <a:buFont typeface="Arial"/>
                <a:buChar char="•"/>
              </a:pPr>
              <a:r>
                <a:rPr lang="en-US" sz="1500" b="1" dirty="0">
                  <a:solidFill>
                    <a:srgbClr val="61391A"/>
                  </a:solidFill>
                </a:rPr>
                <a:t>MINX found that at least 10% of wildfire   smoke plumes reached the free troposphere. CALIOP concluded this was very rare</a:t>
              </a:r>
            </a:p>
            <a:p>
              <a:pPr marL="182880" indent="-182880">
                <a:spcBef>
                  <a:spcPts val="500"/>
                </a:spcBef>
                <a:buClr>
                  <a:srgbClr val="000090"/>
                </a:buClr>
                <a:buFont typeface="Arial"/>
                <a:buChar char="•"/>
              </a:pPr>
              <a:r>
                <a:rPr lang="en-US" sz="1500" b="1" dirty="0">
                  <a:solidFill>
                    <a:srgbClr val="61391A"/>
                  </a:solidFill>
                </a:rPr>
                <a:t>CALIOP’s swath width is ~ 4000 times narrower than MISR’s suggesting that poor horizontal sampling is responsible</a:t>
              </a:r>
            </a:p>
          </p:txBody>
        </p:sp>
        <p:grpSp>
          <p:nvGrpSpPr>
            <p:cNvPr id="11" name="Group 10"/>
            <p:cNvGrpSpPr/>
            <p:nvPr/>
          </p:nvGrpSpPr>
          <p:grpSpPr>
            <a:xfrm>
              <a:off x="4820639" y="1215807"/>
              <a:ext cx="3607296" cy="4315266"/>
              <a:chOff x="4765356" y="1042202"/>
              <a:chExt cx="3607296" cy="4032284"/>
            </a:xfrm>
          </p:grpSpPr>
          <p:graphicFrame>
            <p:nvGraphicFramePr>
              <p:cNvPr id="14339" name="Object 3"/>
              <p:cNvGraphicFramePr>
                <a:graphicFrameLocks noChangeAspect="1"/>
              </p:cNvGraphicFramePr>
              <p:nvPr>
                <p:extLst>
                  <p:ext uri="{D42A27DB-BD31-4B8C-83A1-F6EECF244321}">
                    <p14:modId xmlns:p14="http://schemas.microsoft.com/office/powerpoint/2010/main" val="2232567250"/>
                  </p:ext>
                </p:extLst>
              </p:nvPr>
            </p:nvGraphicFramePr>
            <p:xfrm>
              <a:off x="4765356" y="1042202"/>
              <a:ext cx="3607296" cy="4032284"/>
            </p:xfrm>
            <a:graphic>
              <a:graphicData uri="http://schemas.openxmlformats.org/presentationml/2006/ole">
                <mc:AlternateContent xmlns:mc="http://schemas.openxmlformats.org/markup-compatibility/2006">
                  <mc:Choice xmlns:v="urn:schemas-microsoft-com:vml" Requires="v">
                    <p:oleObj spid="_x0000_s2197" name="Worksheet" r:id="rId4" imgW="24447500" imgH="22326600" progId="Excel.Sheet.8">
                      <p:embed/>
                    </p:oleObj>
                  </mc:Choice>
                  <mc:Fallback>
                    <p:oleObj name="Worksheet" r:id="rId4" imgW="24447500" imgH="223266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5356" y="1042202"/>
                            <a:ext cx="3607296" cy="4032284"/>
                          </a:xfrm>
                          <a:prstGeom prst="rect">
                            <a:avLst/>
                          </a:prstGeom>
                          <a:noFill/>
                          <a:ln>
                            <a:noFill/>
                          </a:ln>
                          <a:effectLst/>
                        </p:spPr>
                      </p:pic>
                    </p:oleObj>
                  </mc:Fallback>
                </mc:AlternateContent>
              </a:graphicData>
            </a:graphic>
          </p:graphicFrame>
          <p:sp>
            <p:nvSpPr>
              <p:cNvPr id="14346" name="Freeform 12"/>
              <p:cNvSpPr>
                <a:spLocks/>
              </p:cNvSpPr>
              <p:nvPr/>
            </p:nvSpPr>
            <p:spPr bwMode="auto">
              <a:xfrm>
                <a:off x="6672784" y="3169374"/>
                <a:ext cx="1467105" cy="1591728"/>
              </a:xfrm>
              <a:custGeom>
                <a:avLst/>
                <a:gdLst>
                  <a:gd name="T0" fmla="*/ 165 w 1201"/>
                  <a:gd name="T1" fmla="*/ 13 h 1127"/>
                  <a:gd name="T2" fmla="*/ 133 w 1201"/>
                  <a:gd name="T3" fmla="*/ 116 h 1127"/>
                  <a:gd name="T4" fmla="*/ 89 w 1201"/>
                  <a:gd name="T5" fmla="*/ 224 h 1127"/>
                  <a:gd name="T6" fmla="*/ 12 w 1201"/>
                  <a:gd name="T7" fmla="*/ 487 h 1127"/>
                  <a:gd name="T8" fmla="*/ 37 w 1201"/>
                  <a:gd name="T9" fmla="*/ 564 h 1127"/>
                  <a:gd name="T10" fmla="*/ 50 w 1201"/>
                  <a:gd name="T11" fmla="*/ 986 h 1127"/>
                  <a:gd name="T12" fmla="*/ 101 w 1201"/>
                  <a:gd name="T13" fmla="*/ 1082 h 1127"/>
                  <a:gd name="T14" fmla="*/ 165 w 1201"/>
                  <a:gd name="T15" fmla="*/ 1088 h 1127"/>
                  <a:gd name="T16" fmla="*/ 396 w 1201"/>
                  <a:gd name="T17" fmla="*/ 1127 h 1127"/>
                  <a:gd name="T18" fmla="*/ 485 w 1201"/>
                  <a:gd name="T19" fmla="*/ 1120 h 1127"/>
                  <a:gd name="T20" fmla="*/ 505 w 1201"/>
                  <a:gd name="T21" fmla="*/ 1101 h 1127"/>
                  <a:gd name="T22" fmla="*/ 524 w 1201"/>
                  <a:gd name="T23" fmla="*/ 1114 h 1127"/>
                  <a:gd name="T24" fmla="*/ 799 w 1201"/>
                  <a:gd name="T25" fmla="*/ 1108 h 1127"/>
                  <a:gd name="T26" fmla="*/ 1061 w 1201"/>
                  <a:gd name="T27" fmla="*/ 1044 h 1127"/>
                  <a:gd name="T28" fmla="*/ 1157 w 1201"/>
                  <a:gd name="T29" fmla="*/ 1031 h 1127"/>
                  <a:gd name="T30" fmla="*/ 1177 w 1201"/>
                  <a:gd name="T31" fmla="*/ 922 h 1127"/>
                  <a:gd name="T32" fmla="*/ 1125 w 1201"/>
                  <a:gd name="T33" fmla="*/ 877 h 1127"/>
                  <a:gd name="T34" fmla="*/ 1100 w 1201"/>
                  <a:gd name="T35" fmla="*/ 794 h 1127"/>
                  <a:gd name="T36" fmla="*/ 1049 w 1201"/>
                  <a:gd name="T37" fmla="*/ 756 h 1127"/>
                  <a:gd name="T38" fmla="*/ 876 w 1201"/>
                  <a:gd name="T39" fmla="*/ 628 h 1127"/>
                  <a:gd name="T40" fmla="*/ 812 w 1201"/>
                  <a:gd name="T41" fmla="*/ 538 h 1127"/>
                  <a:gd name="T42" fmla="*/ 773 w 1201"/>
                  <a:gd name="T43" fmla="*/ 468 h 1127"/>
                  <a:gd name="T44" fmla="*/ 722 w 1201"/>
                  <a:gd name="T45" fmla="*/ 442 h 1127"/>
                  <a:gd name="T46" fmla="*/ 665 w 1201"/>
                  <a:gd name="T47" fmla="*/ 391 h 1127"/>
                  <a:gd name="T48" fmla="*/ 626 w 1201"/>
                  <a:gd name="T49" fmla="*/ 320 h 1127"/>
                  <a:gd name="T50" fmla="*/ 479 w 1201"/>
                  <a:gd name="T51" fmla="*/ 250 h 1127"/>
                  <a:gd name="T52" fmla="*/ 402 w 1201"/>
                  <a:gd name="T53" fmla="*/ 148 h 1127"/>
                  <a:gd name="T54" fmla="*/ 370 w 1201"/>
                  <a:gd name="T55" fmla="*/ 90 h 1127"/>
                  <a:gd name="T56" fmla="*/ 268 w 1201"/>
                  <a:gd name="T57" fmla="*/ 58 h 1127"/>
                  <a:gd name="T58" fmla="*/ 197 w 1201"/>
                  <a:gd name="T59" fmla="*/ 0 h 1127"/>
                  <a:gd name="T60" fmla="*/ 165 w 1201"/>
                  <a:gd name="T61" fmla="*/ 13 h 11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201"/>
                  <a:gd name="T94" fmla="*/ 0 h 1127"/>
                  <a:gd name="T95" fmla="*/ 1201 w 1201"/>
                  <a:gd name="T96" fmla="*/ 1127 h 11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201" h="1127">
                    <a:moveTo>
                      <a:pt x="165" y="13"/>
                    </a:moveTo>
                    <a:cubicBezTo>
                      <a:pt x="154" y="47"/>
                      <a:pt x="144" y="81"/>
                      <a:pt x="133" y="116"/>
                    </a:cubicBezTo>
                    <a:cubicBezTo>
                      <a:pt x="126" y="155"/>
                      <a:pt x="113" y="191"/>
                      <a:pt x="89" y="224"/>
                    </a:cubicBezTo>
                    <a:cubicBezTo>
                      <a:pt x="58" y="311"/>
                      <a:pt x="26" y="394"/>
                      <a:pt x="12" y="487"/>
                    </a:cubicBezTo>
                    <a:cubicBezTo>
                      <a:pt x="17" y="520"/>
                      <a:pt x="20" y="536"/>
                      <a:pt x="37" y="564"/>
                    </a:cubicBezTo>
                    <a:cubicBezTo>
                      <a:pt x="34" y="655"/>
                      <a:pt x="0" y="913"/>
                      <a:pt x="50" y="986"/>
                    </a:cubicBezTo>
                    <a:cubicBezTo>
                      <a:pt x="56" y="1011"/>
                      <a:pt x="68" y="1072"/>
                      <a:pt x="101" y="1082"/>
                    </a:cubicBezTo>
                    <a:cubicBezTo>
                      <a:pt x="121" y="1088"/>
                      <a:pt x="143" y="1085"/>
                      <a:pt x="165" y="1088"/>
                    </a:cubicBezTo>
                    <a:cubicBezTo>
                      <a:pt x="236" y="1096"/>
                      <a:pt x="326" y="1101"/>
                      <a:pt x="396" y="1127"/>
                    </a:cubicBezTo>
                    <a:cubicBezTo>
                      <a:pt x="425" y="1124"/>
                      <a:pt x="456" y="1126"/>
                      <a:pt x="485" y="1120"/>
                    </a:cubicBezTo>
                    <a:cubicBezTo>
                      <a:pt x="493" y="1117"/>
                      <a:pt x="495" y="1102"/>
                      <a:pt x="505" y="1101"/>
                    </a:cubicBezTo>
                    <a:cubicBezTo>
                      <a:pt x="512" y="1099"/>
                      <a:pt x="517" y="1109"/>
                      <a:pt x="524" y="1114"/>
                    </a:cubicBezTo>
                    <a:cubicBezTo>
                      <a:pt x="615" y="1112"/>
                      <a:pt x="707" y="1111"/>
                      <a:pt x="799" y="1108"/>
                    </a:cubicBezTo>
                    <a:cubicBezTo>
                      <a:pt x="890" y="1104"/>
                      <a:pt x="974" y="1063"/>
                      <a:pt x="1061" y="1044"/>
                    </a:cubicBezTo>
                    <a:cubicBezTo>
                      <a:pt x="1092" y="1036"/>
                      <a:pt x="1125" y="1036"/>
                      <a:pt x="1157" y="1031"/>
                    </a:cubicBezTo>
                    <a:cubicBezTo>
                      <a:pt x="1201" y="1015"/>
                      <a:pt x="1185" y="967"/>
                      <a:pt x="1177" y="922"/>
                    </a:cubicBezTo>
                    <a:cubicBezTo>
                      <a:pt x="1172" y="899"/>
                      <a:pt x="1125" y="877"/>
                      <a:pt x="1125" y="877"/>
                    </a:cubicBezTo>
                    <a:cubicBezTo>
                      <a:pt x="1121" y="864"/>
                      <a:pt x="1109" y="806"/>
                      <a:pt x="1100" y="794"/>
                    </a:cubicBezTo>
                    <a:cubicBezTo>
                      <a:pt x="1081" y="768"/>
                      <a:pt x="1069" y="772"/>
                      <a:pt x="1049" y="756"/>
                    </a:cubicBezTo>
                    <a:cubicBezTo>
                      <a:pt x="993" y="710"/>
                      <a:pt x="937" y="664"/>
                      <a:pt x="876" y="628"/>
                    </a:cubicBezTo>
                    <a:cubicBezTo>
                      <a:pt x="855" y="600"/>
                      <a:pt x="829" y="568"/>
                      <a:pt x="812" y="538"/>
                    </a:cubicBezTo>
                    <a:cubicBezTo>
                      <a:pt x="799" y="516"/>
                      <a:pt x="789" y="487"/>
                      <a:pt x="773" y="468"/>
                    </a:cubicBezTo>
                    <a:cubicBezTo>
                      <a:pt x="762" y="455"/>
                      <a:pt x="734" y="446"/>
                      <a:pt x="722" y="442"/>
                    </a:cubicBezTo>
                    <a:cubicBezTo>
                      <a:pt x="705" y="425"/>
                      <a:pt x="677" y="410"/>
                      <a:pt x="665" y="391"/>
                    </a:cubicBezTo>
                    <a:cubicBezTo>
                      <a:pt x="650" y="368"/>
                      <a:pt x="644" y="339"/>
                      <a:pt x="626" y="320"/>
                    </a:cubicBezTo>
                    <a:cubicBezTo>
                      <a:pt x="587" y="280"/>
                      <a:pt x="529" y="266"/>
                      <a:pt x="479" y="250"/>
                    </a:cubicBezTo>
                    <a:cubicBezTo>
                      <a:pt x="449" y="220"/>
                      <a:pt x="425" y="182"/>
                      <a:pt x="402" y="148"/>
                    </a:cubicBezTo>
                    <a:cubicBezTo>
                      <a:pt x="395" y="126"/>
                      <a:pt x="370" y="90"/>
                      <a:pt x="370" y="90"/>
                    </a:cubicBezTo>
                    <a:cubicBezTo>
                      <a:pt x="357" y="50"/>
                      <a:pt x="303" y="61"/>
                      <a:pt x="268" y="58"/>
                    </a:cubicBezTo>
                    <a:cubicBezTo>
                      <a:pt x="240" y="39"/>
                      <a:pt x="229" y="11"/>
                      <a:pt x="197" y="0"/>
                    </a:cubicBezTo>
                    <a:cubicBezTo>
                      <a:pt x="187" y="32"/>
                      <a:pt x="188" y="60"/>
                      <a:pt x="165" y="13"/>
                    </a:cubicBezTo>
                    <a:close/>
                  </a:path>
                </a:pathLst>
              </a:custGeom>
              <a:noFill/>
              <a:ln w="38100">
                <a:solidFill>
                  <a:srgbClr val="3BFF1B"/>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dirty="0"/>
              </a:p>
            </p:txBody>
          </p:sp>
          <p:cxnSp>
            <p:nvCxnSpPr>
              <p:cNvPr id="5" name="Straight Arrow Connector 4"/>
              <p:cNvCxnSpPr/>
              <p:nvPr/>
            </p:nvCxnSpPr>
            <p:spPr bwMode="auto">
              <a:xfrm>
                <a:off x="6785093" y="1325184"/>
                <a:ext cx="5236" cy="3299223"/>
              </a:xfrm>
              <a:prstGeom prst="straightConnector1">
                <a:avLst/>
              </a:prstGeom>
              <a:solidFill>
                <a:schemeClr val="accent1"/>
              </a:solidFill>
              <a:ln w="19050" cap="flat" cmpd="sng" algn="ctr">
                <a:solidFill>
                  <a:srgbClr val="FF0000"/>
                </a:solidFill>
                <a:prstDash val="solid"/>
                <a:round/>
                <a:headEnd type="none" w="med" len="med"/>
                <a:tailEnd type="non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 name="TextBox 5"/>
              <p:cNvSpPr txBox="1"/>
              <p:nvPr/>
            </p:nvSpPr>
            <p:spPr>
              <a:xfrm>
                <a:off x="6752355" y="1200948"/>
                <a:ext cx="1456413" cy="488909"/>
              </a:xfrm>
              <a:prstGeom prst="rect">
                <a:avLst/>
              </a:prstGeom>
              <a:noFill/>
            </p:spPr>
            <p:txBody>
              <a:bodyPr wrap="square" rtlCol="0">
                <a:spAutoFit/>
              </a:bodyPr>
              <a:lstStyle/>
              <a:p>
                <a:pPr algn="ctr"/>
                <a:r>
                  <a:rPr lang="en-US" sz="1400" b="1" dirty="0">
                    <a:solidFill>
                      <a:srgbClr val="FF0000"/>
                    </a:solidFill>
                  </a:rPr>
                  <a:t>0.5 km above boundary layer</a:t>
                </a:r>
              </a:p>
            </p:txBody>
          </p:sp>
        </p:grpSp>
        <p:grpSp>
          <p:nvGrpSpPr>
            <p:cNvPr id="7" name="Group 6"/>
            <p:cNvGrpSpPr/>
            <p:nvPr/>
          </p:nvGrpSpPr>
          <p:grpSpPr>
            <a:xfrm>
              <a:off x="829203" y="2825381"/>
              <a:ext cx="3367477" cy="3618892"/>
              <a:chOff x="829203" y="2388093"/>
              <a:chExt cx="3367477" cy="3809904"/>
            </a:xfrm>
          </p:grpSpPr>
          <p:grpSp>
            <p:nvGrpSpPr>
              <p:cNvPr id="14343" name="Group 13"/>
              <p:cNvGrpSpPr>
                <a:grpSpLocks/>
              </p:cNvGrpSpPr>
              <p:nvPr/>
            </p:nvGrpSpPr>
            <p:grpSpPr bwMode="auto">
              <a:xfrm>
                <a:off x="829203" y="2388093"/>
                <a:ext cx="3367477" cy="3809904"/>
                <a:chOff x="99584" y="834132"/>
                <a:chExt cx="4402566" cy="4469389"/>
              </a:xfrm>
            </p:grpSpPr>
            <p:pic>
              <p:nvPicPr>
                <p:cNvPr id="14344" name="Picture 10"/>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67187" y="846775"/>
                  <a:ext cx="4134963" cy="4446585"/>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sp>
              <p:nvSpPr>
                <p:cNvPr id="14345" name="TextBox 12"/>
                <p:cNvSpPr txBox="1">
                  <a:spLocks noChangeArrowheads="1"/>
                </p:cNvSpPr>
                <p:nvPr/>
              </p:nvSpPr>
              <p:spPr bwMode="auto">
                <a:xfrm rot="16200000">
                  <a:off x="-1984218" y="2917934"/>
                  <a:ext cx="4469389" cy="301785"/>
                </a:xfrm>
                <a:prstGeom prst="rect">
                  <a:avLst/>
                </a:prstGeom>
                <a:solidFill>
                  <a:srgbClr val="FBFFFC"/>
                </a:solidFill>
                <a:ln w="12700">
                  <a:solidFill>
                    <a:schemeClr val="tx1"/>
                  </a:solidFill>
                  <a:miter lim="800000"/>
                  <a:headEnd/>
                  <a:tailEnd/>
                </a:ln>
              </p:spPr>
              <p:txBody>
                <a:bodyPr>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900" b="1" dirty="0"/>
                    <a:t>MISR Plume Height (km)</a:t>
                  </a:r>
                </a:p>
              </p:txBody>
            </p:sp>
          </p:grpSp>
          <p:sp>
            <p:nvSpPr>
              <p:cNvPr id="10" name="Rectangle 9"/>
              <p:cNvSpPr/>
              <p:nvPr/>
            </p:nvSpPr>
            <p:spPr>
              <a:xfrm>
                <a:off x="1903350" y="2742636"/>
                <a:ext cx="1609991" cy="646331"/>
              </a:xfrm>
              <a:prstGeom prst="rect">
                <a:avLst/>
              </a:prstGeom>
            </p:spPr>
            <p:txBody>
              <a:bodyPr wrap="square">
                <a:spAutoFit/>
              </a:bodyPr>
              <a:lstStyle/>
              <a:p>
                <a:pPr algn="ctr"/>
                <a:r>
                  <a:rPr lang="en-US" sz="1200" b="1" dirty="0">
                    <a:solidFill>
                      <a:srgbClr val="FF0000"/>
                    </a:solidFill>
                  </a:rPr>
                  <a:t>Boundary layer heights computed using GEOS-4</a:t>
                </a:r>
              </a:p>
            </p:txBody>
          </p:sp>
        </p:grpSp>
      </p:grpSp>
      <p:sp>
        <p:nvSpPr>
          <p:cNvPr id="16"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15</a:t>
            </a:fld>
            <a:endParaRPr lang="en-US" dirty="0"/>
          </a:p>
        </p:txBody>
      </p:sp>
    </p:spTree>
    <p:extLst>
      <p:ext uri="{BB962C8B-B14F-4D97-AF65-F5344CB8AC3E}">
        <p14:creationId xmlns:p14="http://schemas.microsoft.com/office/powerpoint/2010/main" val="3663636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512D3F0-1D1B-AB4A-A88C-3963E7D75F0D}" type="slidenum">
              <a:rPr lang="en-US" smtClean="0"/>
              <a:t>16</a:t>
            </a:fld>
            <a:endParaRPr lang="en-US" dirty="0"/>
          </a:p>
        </p:txBody>
      </p:sp>
      <p:pic>
        <p:nvPicPr>
          <p:cNvPr id="3" name="Picture 2" descr="MariaScienceReasonResults1.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6455301"/>
          </a:xfrm>
          <a:prstGeom prst="rect">
            <a:avLst/>
          </a:prstGeom>
        </p:spPr>
      </p:pic>
      <p:sp>
        <p:nvSpPr>
          <p:cNvPr id="4" name="Rectangle 3"/>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5" name="TextBox 4"/>
          <p:cNvSpPr txBox="1"/>
          <p:nvPr/>
        </p:nvSpPr>
        <p:spPr>
          <a:xfrm>
            <a:off x="2310843" y="6419342"/>
            <a:ext cx="4848503" cy="338554"/>
          </a:xfrm>
          <a:prstGeom prst="rect">
            <a:avLst/>
          </a:prstGeom>
          <a:noFill/>
        </p:spPr>
        <p:txBody>
          <a:bodyPr wrap="none" rtlCol="0">
            <a:spAutoFit/>
          </a:bodyPr>
          <a:lstStyle/>
          <a:p>
            <a:r>
              <a:rPr lang="fr-FR" sz="1600" dirty="0"/>
              <a:t>Val Martin et al., Atm. Chem. Phys. 10, 1491-1510, 2010</a:t>
            </a:r>
            <a:endParaRPr lang="en-US" sz="1600" dirty="0">
              <a:solidFill>
                <a:srgbClr val="000090"/>
              </a:solidFill>
            </a:endParaRPr>
          </a:p>
        </p:txBody>
      </p:sp>
      <p:sp>
        <p:nvSpPr>
          <p:cNvPr id="6" name="Slide Number Placeholder 5"/>
          <p:cNvSpPr txBox="1">
            <a:spLocks/>
          </p:cNvSpPr>
          <p:nvPr/>
        </p:nvSpPr>
        <p:spPr>
          <a:xfrm>
            <a:off x="6661373" y="6388697"/>
            <a:ext cx="2133600"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0000"/>
                </a:solidFill>
                <a:latin typeface="Copperplate Gothic Light"/>
                <a:ea typeface="+mn-ea"/>
                <a:cs typeface="Copperplate Gothic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512D3F0-1D1B-AB4A-A88C-3963E7D75F0D}" type="slidenum">
              <a:rPr lang="en-US" smtClean="0"/>
              <a:pPr/>
              <a:t>16</a:t>
            </a:fld>
            <a:endParaRPr lang="en-US" dirty="0"/>
          </a:p>
        </p:txBody>
      </p:sp>
    </p:spTree>
    <p:extLst>
      <p:ext uri="{BB962C8B-B14F-4D97-AF65-F5344CB8AC3E}">
        <p14:creationId xmlns:p14="http://schemas.microsoft.com/office/powerpoint/2010/main" val="3339086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1033"/>
          <p:cNvSpPr>
            <a:spLocks noChangeArrowheads="1"/>
          </p:cNvSpPr>
          <p:nvPr/>
        </p:nvSpPr>
        <p:spPr bwMode="auto">
          <a:xfrm>
            <a:off x="249825" y="718457"/>
            <a:ext cx="8677142" cy="553998"/>
          </a:xfrm>
          <a:prstGeom prst="rect">
            <a:avLst/>
          </a:prstGeom>
          <a:noFill/>
          <a:ln w="9525">
            <a:noFill/>
            <a:miter lim="800000"/>
            <a:headEnd/>
            <a:tailEnd/>
          </a:ln>
          <a:effectLst/>
        </p:spPr>
        <p:txBody>
          <a:bodyPr wrap="square">
            <a:spAutoFit/>
          </a:bodyPr>
          <a:lstStyle/>
          <a:p>
            <a:pPr algn="ctr">
              <a:defRPr/>
            </a:pPr>
            <a:r>
              <a:rPr lang="en-US" sz="3000" b="1" dirty="0">
                <a:solidFill>
                  <a:srgbClr val="000090"/>
                </a:solidFill>
                <a:latin typeface="Times New Roman"/>
                <a:ea typeface="+mn-ea"/>
                <a:cs typeface="Times New Roman"/>
              </a:rPr>
              <a:t>Wildfire Smoke Plume Database</a:t>
            </a:r>
          </a:p>
        </p:txBody>
      </p:sp>
      <p:sp>
        <p:nvSpPr>
          <p:cNvPr id="16388" name="Text Box 15"/>
          <p:cNvSpPr txBox="1">
            <a:spLocks noChangeArrowheads="1"/>
          </p:cNvSpPr>
          <p:nvPr/>
        </p:nvSpPr>
        <p:spPr bwMode="auto">
          <a:xfrm>
            <a:off x="3265657" y="5810560"/>
            <a:ext cx="260047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37931725" indent="-37474525">
              <a:defRPr sz="2400">
                <a:solidFill>
                  <a:schemeClr val="tx1"/>
                </a:solidFill>
                <a:latin typeface="Times" charset="0"/>
                <a:ea typeface="ＭＳ Ｐゴシック" charset="0"/>
              </a:defRPr>
            </a:lvl2pPr>
            <a:lvl3pPr>
              <a:defRPr sz="2400">
                <a:solidFill>
                  <a:schemeClr val="tx1"/>
                </a:solidFill>
                <a:latin typeface="Times" charset="0"/>
                <a:ea typeface="ＭＳ Ｐゴシック" charset="0"/>
              </a:defRPr>
            </a:lvl3pPr>
            <a:lvl4pPr>
              <a:defRPr sz="2400">
                <a:solidFill>
                  <a:schemeClr val="tx1"/>
                </a:solidFill>
                <a:latin typeface="Times" charset="0"/>
                <a:ea typeface="ＭＳ Ｐゴシック" charset="0"/>
              </a:defRPr>
            </a:lvl4pPr>
            <a:lvl5pPr>
              <a:defRPr sz="2400">
                <a:solidFill>
                  <a:schemeClr val="tx1"/>
                </a:solidFill>
                <a:latin typeface="Times" charset="0"/>
                <a:ea typeface="ＭＳ Ｐゴシック" charset="0"/>
              </a:defRPr>
            </a:lvl5pPr>
            <a:lvl6pPr marL="457200" eaLnBrk="0" fontAlgn="base" hangingPunct="0">
              <a:spcBef>
                <a:spcPct val="0"/>
              </a:spcBef>
              <a:spcAft>
                <a:spcPct val="0"/>
              </a:spcAft>
              <a:defRPr sz="2400">
                <a:solidFill>
                  <a:schemeClr val="tx1"/>
                </a:solidFill>
                <a:latin typeface="Times" charset="0"/>
                <a:ea typeface="ＭＳ Ｐゴシック" charset="0"/>
              </a:defRPr>
            </a:lvl6pPr>
            <a:lvl7pPr marL="914400" eaLnBrk="0" fontAlgn="base" hangingPunct="0">
              <a:spcBef>
                <a:spcPct val="0"/>
              </a:spcBef>
              <a:spcAft>
                <a:spcPct val="0"/>
              </a:spcAft>
              <a:defRPr sz="2400">
                <a:solidFill>
                  <a:schemeClr val="tx1"/>
                </a:solidFill>
                <a:latin typeface="Times" charset="0"/>
                <a:ea typeface="ＭＳ Ｐゴシック" charset="0"/>
              </a:defRPr>
            </a:lvl7pPr>
            <a:lvl8pPr marL="1371600" eaLnBrk="0" fontAlgn="base" hangingPunct="0">
              <a:spcBef>
                <a:spcPct val="0"/>
              </a:spcBef>
              <a:spcAft>
                <a:spcPct val="0"/>
              </a:spcAft>
              <a:defRPr sz="2400">
                <a:solidFill>
                  <a:schemeClr val="tx1"/>
                </a:solidFill>
                <a:latin typeface="Times" charset="0"/>
                <a:ea typeface="ＭＳ Ｐゴシック" charset="0"/>
              </a:defRPr>
            </a:lvl8pPr>
            <a:lvl9pPr marL="1828800" eaLnBrk="0" fontAlgn="base" hangingPunct="0">
              <a:spcBef>
                <a:spcPct val="0"/>
              </a:spcBef>
              <a:spcAft>
                <a:spcPct val="0"/>
              </a:spcAft>
              <a:defRPr sz="2400">
                <a:solidFill>
                  <a:schemeClr val="tx1"/>
                </a:solidFill>
                <a:latin typeface="Times" charset="0"/>
                <a:ea typeface="ＭＳ Ｐゴシック" charset="0"/>
              </a:defRPr>
            </a:lvl9pPr>
          </a:lstStyle>
          <a:p>
            <a:pPr algn="ctr"/>
            <a:r>
              <a:rPr lang="en-US" sz="1400" b="1" dirty="0">
                <a:solidFill>
                  <a:srgbClr val="000090"/>
                </a:solidFill>
                <a:latin typeface="Arial"/>
                <a:cs typeface="Arial"/>
              </a:rPr>
              <a:t>Val Martin, et al., ACP 2010</a:t>
            </a:r>
          </a:p>
        </p:txBody>
      </p:sp>
      <p:pic>
        <p:nvPicPr>
          <p:cNvPr id="2" name="Picture 1" descr="MariaScienceReasonResults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6455301"/>
          </a:xfrm>
          <a:prstGeom prst="rect">
            <a:avLst/>
          </a:prstGeom>
        </p:spPr>
      </p:pic>
      <p:sp>
        <p:nvSpPr>
          <p:cNvPr id="9" name="Rectangle 8"/>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10" name="TextBox 9"/>
          <p:cNvSpPr txBox="1"/>
          <p:nvPr/>
        </p:nvSpPr>
        <p:spPr>
          <a:xfrm>
            <a:off x="3100917" y="6434110"/>
            <a:ext cx="2769308" cy="338554"/>
          </a:xfrm>
          <a:prstGeom prst="rect">
            <a:avLst/>
          </a:prstGeom>
          <a:noFill/>
        </p:spPr>
        <p:txBody>
          <a:bodyPr wrap="none" rtlCol="0">
            <a:spAutoFit/>
          </a:bodyPr>
          <a:lstStyle/>
          <a:p>
            <a:r>
              <a:rPr lang="en-US" sz="1600" dirty="0">
                <a:solidFill>
                  <a:srgbClr val="000090"/>
                </a:solidFill>
              </a:rPr>
              <a:t>Courtesy of Maria Val Martin</a:t>
            </a:r>
          </a:p>
        </p:txBody>
      </p:sp>
      <p:sp>
        <p:nvSpPr>
          <p:cNvPr id="6" name="Slide Number Placeholder 5"/>
          <p:cNvSpPr>
            <a:spLocks noGrp="1"/>
          </p:cNvSpPr>
          <p:nvPr>
            <p:ph type="sldNum" sz="quarter" idx="12"/>
          </p:nvPr>
        </p:nvSpPr>
        <p:spPr/>
        <p:txBody>
          <a:bodyPr/>
          <a:lstStyle/>
          <a:p>
            <a:fld id="{9512D3F0-1D1B-AB4A-A88C-3963E7D75F0D}" type="slidenum">
              <a:rPr lang="en-US" smtClean="0"/>
              <a:t>17</a:t>
            </a:fld>
            <a:endParaRPr lang="en-US" dirty="0"/>
          </a:p>
        </p:txBody>
      </p:sp>
    </p:spTree>
    <p:extLst>
      <p:ext uri="{BB962C8B-B14F-4D97-AF65-F5344CB8AC3E}">
        <p14:creationId xmlns:p14="http://schemas.microsoft.com/office/powerpoint/2010/main" val="3079508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FF0000"/>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18</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57" y="310101"/>
            <a:ext cx="7772400" cy="812800"/>
          </a:xfrm>
        </p:spPr>
        <p:txBody>
          <a:bodyPr>
            <a:normAutofit fontScale="90000"/>
          </a:bodyPr>
          <a:lstStyle/>
          <a:p>
            <a:r>
              <a:rPr lang="en-US" sz="3300" b="1" dirty="0">
                <a:solidFill>
                  <a:srgbClr val="000090"/>
                </a:solidFill>
                <a:cs typeface="Arial"/>
              </a:rPr>
              <a:t>Smoke Plumes - Alaska, USA</a:t>
            </a:r>
            <a:br>
              <a:rPr lang="en-US" b="1" dirty="0">
                <a:solidFill>
                  <a:srgbClr val="000090"/>
                </a:solidFill>
                <a:cs typeface="Arial"/>
              </a:rPr>
            </a:br>
            <a:r>
              <a:rPr lang="en-US" sz="2700" b="1" dirty="0">
                <a:solidFill>
                  <a:srgbClr val="000090"/>
                </a:solidFill>
                <a:cs typeface="Arial"/>
              </a:rPr>
              <a:t>Orbit 24152, July 2, 2004</a:t>
            </a:r>
          </a:p>
        </p:txBody>
      </p:sp>
      <p:sp>
        <p:nvSpPr>
          <p:cNvPr id="10" name="TextBox 9"/>
          <p:cNvSpPr txBox="1"/>
          <p:nvPr/>
        </p:nvSpPr>
        <p:spPr>
          <a:xfrm>
            <a:off x="5673194" y="2113838"/>
            <a:ext cx="2111876" cy="338554"/>
          </a:xfrm>
          <a:prstGeom prst="rect">
            <a:avLst/>
          </a:prstGeom>
          <a:noFill/>
        </p:spPr>
        <p:txBody>
          <a:bodyPr wrap="none" rtlCol="0">
            <a:spAutoFit/>
          </a:bodyPr>
          <a:lstStyle/>
          <a:p>
            <a:r>
              <a:rPr lang="en-US" sz="1600" b="1" dirty="0">
                <a:solidFill>
                  <a:srgbClr val="000090"/>
                </a:solidFill>
                <a:latin typeface="Arial"/>
                <a:cs typeface="Arial"/>
              </a:rPr>
              <a:t>9-camera animation</a:t>
            </a:r>
          </a:p>
        </p:txBody>
      </p:sp>
      <p:sp>
        <p:nvSpPr>
          <p:cNvPr id="6" name="Slide Number Placeholder 5"/>
          <p:cNvSpPr>
            <a:spLocks noGrp="1"/>
          </p:cNvSpPr>
          <p:nvPr>
            <p:ph type="sldNum" sz="quarter" idx="12"/>
          </p:nvPr>
        </p:nvSpPr>
        <p:spPr/>
        <p:txBody>
          <a:bodyPr/>
          <a:lstStyle/>
          <a:p>
            <a:fld id="{9512D3F0-1D1B-AB4A-A88C-3963E7D75F0D}" type="slidenum">
              <a:rPr lang="en-US" smtClean="0"/>
              <a:t>19</a:t>
            </a:fld>
            <a:endParaRPr lang="en-US" dirty="0"/>
          </a:p>
        </p:txBody>
      </p:sp>
      <p:grpSp>
        <p:nvGrpSpPr>
          <p:cNvPr id="5" name="Group 4"/>
          <p:cNvGrpSpPr/>
          <p:nvPr/>
        </p:nvGrpSpPr>
        <p:grpSpPr>
          <a:xfrm>
            <a:off x="471178" y="1508695"/>
            <a:ext cx="3737754" cy="4774941"/>
            <a:chOff x="471178" y="1508695"/>
            <a:chExt cx="3737754" cy="4774941"/>
          </a:xfrm>
        </p:grpSpPr>
        <p:pic>
          <p:nvPicPr>
            <p:cNvPr id="8" name="Picture 7" descr="MINX_O24152_BareAn.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1178" y="1508695"/>
              <a:ext cx="3737754" cy="2643477"/>
            </a:xfrm>
            <a:prstGeom prst="rect">
              <a:avLst/>
            </a:prstGeom>
            <a:ln w="12700">
              <a:solidFill>
                <a:schemeClr val="tx1"/>
              </a:solidFill>
            </a:ln>
          </p:spPr>
        </p:pic>
        <p:sp>
          <p:nvSpPr>
            <p:cNvPr id="11" name="TextBox 10"/>
            <p:cNvSpPr txBox="1"/>
            <p:nvPr/>
          </p:nvSpPr>
          <p:spPr>
            <a:xfrm>
              <a:off x="1104045" y="4169604"/>
              <a:ext cx="1803498" cy="338554"/>
            </a:xfrm>
            <a:prstGeom prst="rect">
              <a:avLst/>
            </a:prstGeom>
            <a:noFill/>
          </p:spPr>
          <p:txBody>
            <a:bodyPr wrap="none" rtlCol="0">
              <a:spAutoFit/>
            </a:bodyPr>
            <a:lstStyle/>
            <a:p>
              <a:r>
                <a:rPr lang="en-US" sz="1600" b="1" dirty="0">
                  <a:solidFill>
                    <a:srgbClr val="000090"/>
                  </a:solidFill>
                  <a:latin typeface="Arial"/>
                  <a:cs typeface="Arial"/>
                </a:rPr>
                <a:t>An (nadir) image</a:t>
              </a:r>
            </a:p>
          </p:txBody>
        </p:sp>
        <p:cxnSp>
          <p:nvCxnSpPr>
            <p:cNvPr id="4" name="Straight Arrow Connector 3"/>
            <p:cNvCxnSpPr/>
            <p:nvPr/>
          </p:nvCxnSpPr>
          <p:spPr>
            <a:xfrm>
              <a:off x="1074676" y="3780961"/>
              <a:ext cx="2203302" cy="0"/>
            </a:xfrm>
            <a:prstGeom prst="straightConnector1">
              <a:avLst/>
            </a:prstGeom>
            <a:ln w="19050" cmpd="sng">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825257" y="3780961"/>
              <a:ext cx="793582" cy="307777"/>
            </a:xfrm>
            <a:prstGeom prst="rect">
              <a:avLst/>
            </a:prstGeom>
            <a:noFill/>
            <a:ln>
              <a:noFill/>
            </a:ln>
          </p:spPr>
          <p:txBody>
            <a:bodyPr wrap="none" rtlCol="0">
              <a:spAutoFit/>
            </a:bodyPr>
            <a:lstStyle/>
            <a:p>
              <a:r>
                <a:rPr lang="en-US" sz="1400" b="1" dirty="0">
                  <a:solidFill>
                    <a:srgbClr val="FF0000"/>
                  </a:solidFill>
                  <a:effectLst>
                    <a:outerShdw dist="38100" dir="18900000" algn="tl" rotWithShape="0">
                      <a:srgbClr val="000000"/>
                    </a:outerShdw>
                  </a:effectLst>
                  <a:latin typeface="Arial"/>
                  <a:cs typeface="Arial"/>
                </a:rPr>
                <a:t>100 km</a:t>
              </a:r>
            </a:p>
          </p:txBody>
        </p:sp>
        <p:sp>
          <p:nvSpPr>
            <p:cNvPr id="3" name="TextBox 2"/>
            <p:cNvSpPr txBox="1"/>
            <p:nvPr/>
          </p:nvSpPr>
          <p:spPr>
            <a:xfrm>
              <a:off x="532457" y="5698860"/>
              <a:ext cx="2791534" cy="584776"/>
            </a:xfrm>
            <a:prstGeom prst="rect">
              <a:avLst/>
            </a:prstGeom>
            <a:noFill/>
          </p:spPr>
          <p:txBody>
            <a:bodyPr wrap="square" rtlCol="0">
              <a:spAutoFit/>
            </a:bodyPr>
            <a:lstStyle/>
            <a:p>
              <a:pPr algn="ctr"/>
              <a:r>
                <a:rPr lang="en-US" sz="1600" b="1" dirty="0">
                  <a:solidFill>
                    <a:srgbClr val="000090"/>
                  </a:solidFill>
                  <a:latin typeface="Arial"/>
                  <a:cs typeface="Arial"/>
                </a:rPr>
                <a:t>Hover over window then click arrow to start movie</a:t>
              </a:r>
            </a:p>
          </p:txBody>
        </p:sp>
      </p:grpSp>
      <p:pic>
        <p:nvPicPr>
          <p:cNvPr id="7" name="MINX_O24152_5fps_3.0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375275" y="2490538"/>
            <a:ext cx="5289049" cy="3846581"/>
          </a:xfrm>
          <a:prstGeom prst="rect">
            <a:avLst/>
          </a:prstGeom>
          <a:ln w="12700">
            <a:solidFill>
              <a:schemeClr val="tx1"/>
            </a:solidFill>
          </a:ln>
        </p:spPr>
      </p:pic>
    </p:spTree>
    <p:extLst>
      <p:ext uri="{BB962C8B-B14F-4D97-AF65-F5344CB8AC3E}">
        <p14:creationId xmlns:p14="http://schemas.microsoft.com/office/powerpoint/2010/main" val="5557685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236429"/>
            <a:ext cx="6153219" cy="3656218"/>
          </a:xfrm>
        </p:spPr>
        <p:txBody>
          <a:bodyPr>
            <a:noAutofit/>
          </a:bodyPr>
          <a:lstStyle/>
          <a:p>
            <a:pPr marL="0" lvl="1" indent="0">
              <a:spcBef>
                <a:spcPts val="1000"/>
              </a:spcBef>
              <a:buNone/>
              <a:defRPr/>
            </a:pPr>
            <a:r>
              <a:rPr lang="en-US" sz="2400" b="1" dirty="0">
                <a:solidFill>
                  <a:srgbClr val="FF0000"/>
                </a:solidFill>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sz="quarter"/>
          </p:nvPr>
        </p:nvSpPr>
        <p:spPr>
          <a:xfrm>
            <a:off x="678330" y="334682"/>
            <a:ext cx="7772400" cy="533400"/>
          </a:xfrm>
          <a:effectLst/>
        </p:spPr>
        <p:txBody>
          <a:bodyPr>
            <a:noAutofit/>
          </a:bodyPr>
          <a:lstStyle/>
          <a:p>
            <a:pPr eaLnBrk="1" hangingPunct="1">
              <a:defRPr/>
            </a:pPr>
            <a:r>
              <a:rPr lang="en-US" b="1" dirty="0">
                <a:solidFill>
                  <a:srgbClr val="000090"/>
                </a:solidFill>
              </a:rPr>
              <a:t>Alaska Fire, July 2, 2004 (5054 MW)</a:t>
            </a:r>
          </a:p>
        </p:txBody>
      </p:sp>
      <p:grpSp>
        <p:nvGrpSpPr>
          <p:cNvPr id="2" name="Group 1"/>
          <p:cNvGrpSpPr/>
          <p:nvPr/>
        </p:nvGrpSpPr>
        <p:grpSpPr>
          <a:xfrm>
            <a:off x="387773" y="1111200"/>
            <a:ext cx="8345783" cy="5232411"/>
            <a:chOff x="387773" y="1111200"/>
            <a:chExt cx="8345783" cy="5232411"/>
          </a:xfrm>
        </p:grpSpPr>
        <p:grpSp>
          <p:nvGrpSpPr>
            <p:cNvPr id="15" name="Group 14"/>
            <p:cNvGrpSpPr/>
            <p:nvPr/>
          </p:nvGrpSpPr>
          <p:grpSpPr>
            <a:xfrm>
              <a:off x="4645166" y="1111200"/>
              <a:ext cx="4088390" cy="5232411"/>
              <a:chOff x="4553954" y="1082841"/>
              <a:chExt cx="3881520" cy="4938501"/>
            </a:xfrm>
          </p:grpSpPr>
          <p:pic>
            <p:nvPicPr>
              <p:cNvPr id="14" name="Picture 13" descr="O24152_Profil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53954" y="1082841"/>
                <a:ext cx="3881520" cy="4938501"/>
              </a:xfrm>
              <a:prstGeom prst="rect">
                <a:avLst/>
              </a:prstGeom>
            </p:spPr>
          </p:pic>
          <p:sp>
            <p:nvSpPr>
              <p:cNvPr id="11" name="TextBox 10"/>
              <p:cNvSpPr txBox="1"/>
              <p:nvPr/>
            </p:nvSpPr>
            <p:spPr>
              <a:xfrm>
                <a:off x="6644157" y="1499579"/>
                <a:ext cx="1736310" cy="276999"/>
              </a:xfrm>
              <a:prstGeom prst="rect">
                <a:avLst/>
              </a:prstGeom>
              <a:noFill/>
            </p:spPr>
            <p:txBody>
              <a:bodyPr wrap="none" rtlCol="0">
                <a:spAutoFit/>
              </a:bodyPr>
              <a:lstStyle/>
              <a:p>
                <a:r>
                  <a:rPr lang="en-US" sz="1200" b="1" dirty="0">
                    <a:solidFill>
                      <a:srgbClr val="FF0000"/>
                    </a:solidFill>
                    <a:latin typeface="Arial"/>
                    <a:cs typeface="Arial"/>
                  </a:rPr>
                  <a:t>Pyrocumulus clouds</a:t>
                </a:r>
              </a:p>
            </p:txBody>
          </p:sp>
          <p:cxnSp>
            <p:nvCxnSpPr>
              <p:cNvPr id="13" name="Straight Arrow Connector 12"/>
              <p:cNvCxnSpPr>
                <a:stCxn id="11" idx="1"/>
              </p:cNvCxnSpPr>
              <p:nvPr/>
            </p:nvCxnSpPr>
            <p:spPr bwMode="auto">
              <a:xfrm flipH="1">
                <a:off x="6307003" y="1638079"/>
                <a:ext cx="337154" cy="30332"/>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TextBox 20"/>
              <p:cNvSpPr txBox="1"/>
              <p:nvPr/>
            </p:nvSpPr>
            <p:spPr>
              <a:xfrm>
                <a:off x="5981613" y="2830892"/>
                <a:ext cx="1077316" cy="261440"/>
              </a:xfrm>
              <a:prstGeom prst="rect">
                <a:avLst/>
              </a:prstGeom>
              <a:noFill/>
            </p:spPr>
            <p:txBody>
              <a:bodyPr wrap="square" rtlCol="0">
                <a:spAutoFit/>
              </a:bodyPr>
              <a:lstStyle/>
              <a:p>
                <a:r>
                  <a:rPr lang="en-US" sz="1200" b="1" dirty="0">
                    <a:solidFill>
                      <a:srgbClr val="FF0000"/>
                    </a:solidFill>
                    <a:latin typeface="Arial"/>
                    <a:cs typeface="Arial"/>
                  </a:rPr>
                  <a:t>Lower plume</a:t>
                </a:r>
              </a:p>
            </p:txBody>
          </p:sp>
          <p:sp>
            <p:nvSpPr>
              <p:cNvPr id="23" name="TextBox 22"/>
              <p:cNvSpPr txBox="1"/>
              <p:nvPr/>
            </p:nvSpPr>
            <p:spPr>
              <a:xfrm>
                <a:off x="6968565" y="1844437"/>
                <a:ext cx="1163286" cy="276999"/>
              </a:xfrm>
              <a:prstGeom prst="rect">
                <a:avLst/>
              </a:prstGeom>
              <a:noFill/>
            </p:spPr>
            <p:txBody>
              <a:bodyPr wrap="none" rtlCol="0">
                <a:spAutoFit/>
              </a:bodyPr>
              <a:lstStyle/>
              <a:p>
                <a:r>
                  <a:rPr lang="en-US" sz="1200" b="1" dirty="0">
                    <a:solidFill>
                      <a:srgbClr val="FF0000"/>
                    </a:solidFill>
                    <a:latin typeface="Arial"/>
                    <a:cs typeface="Arial"/>
                  </a:rPr>
                  <a:t>Upper plume</a:t>
                </a:r>
              </a:p>
            </p:txBody>
          </p:sp>
          <p:cxnSp>
            <p:nvCxnSpPr>
              <p:cNvPr id="24" name="Straight Arrow Connector 23"/>
              <p:cNvCxnSpPr/>
              <p:nvPr/>
            </p:nvCxnSpPr>
            <p:spPr bwMode="auto">
              <a:xfrm flipH="1">
                <a:off x="7472947" y="2092158"/>
                <a:ext cx="46790" cy="220579"/>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p:cNvCxnSpPr>
                <a:stCxn id="21" idx="3"/>
              </p:cNvCxnSpPr>
              <p:nvPr/>
            </p:nvCxnSpPr>
            <p:spPr bwMode="auto">
              <a:xfrm flipV="1">
                <a:off x="7058929" y="2790552"/>
                <a:ext cx="344495" cy="171061"/>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1" name="Straight Arrow Connector 30"/>
              <p:cNvCxnSpPr>
                <a:stCxn id="11" idx="1"/>
              </p:cNvCxnSpPr>
              <p:nvPr/>
            </p:nvCxnSpPr>
            <p:spPr bwMode="auto">
              <a:xfrm flipH="1">
                <a:off x="5806338" y="1638079"/>
                <a:ext cx="837819" cy="366135"/>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8" name="Group 7"/>
            <p:cNvGrpSpPr/>
            <p:nvPr/>
          </p:nvGrpSpPr>
          <p:grpSpPr>
            <a:xfrm>
              <a:off x="387773" y="1111201"/>
              <a:ext cx="3577921" cy="5232410"/>
              <a:chOff x="681317" y="1270122"/>
              <a:chExt cx="3385462" cy="4879787"/>
            </a:xfrm>
          </p:grpSpPr>
          <p:pic>
            <p:nvPicPr>
              <p:cNvPr id="3" name="Picture 2" descr="MINX_O24152_DigitizingAn.jpg"/>
              <p:cNvPicPr>
                <a:picLocks noChangeAspect="1"/>
              </p:cNvPicPr>
              <p:nvPr/>
            </p:nvPicPr>
            <p:blipFill>
              <a:blip r:embed="rId4" cstate="screen">
                <a:extLst>
                  <a:ext uri="{BEBA8EAE-BF5A-486C-A8C5-ECC9F3942E4B}">
                    <a14:imgProps xmlns:a14="http://schemas.microsoft.com/office/drawing/2010/main">
                      <a14:imgLayer r:embed="rId5">
                        <a14:imgEffect>
                          <a14:colorTemperature colorTemp="7370"/>
                        </a14:imgEffect>
                        <a14:imgEffect>
                          <a14:brightnessContrast bright="15000" contrast="15000"/>
                        </a14:imgEffect>
                      </a14:imgLayer>
                    </a14:imgProps>
                  </a:ext>
                  <a:ext uri="{28A0092B-C50C-407E-A947-70E740481C1C}">
                    <a14:useLocalDpi xmlns:a14="http://schemas.microsoft.com/office/drawing/2010/main"/>
                  </a:ext>
                </a:extLst>
              </a:blip>
              <a:stretch>
                <a:fillRect/>
              </a:stretch>
            </p:blipFill>
            <p:spPr>
              <a:xfrm>
                <a:off x="694765" y="1270122"/>
                <a:ext cx="3367741" cy="2333231"/>
              </a:xfrm>
              <a:prstGeom prst="rect">
                <a:avLst/>
              </a:prstGeom>
              <a:ln w="12700">
                <a:solidFill>
                  <a:schemeClr val="tx1"/>
                </a:solidFill>
              </a:ln>
            </p:spPr>
          </p:pic>
          <p:pic>
            <p:nvPicPr>
              <p:cNvPr id="4" name="Picture 3" descr="MINX_O24152_ColorHeightsAn.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317" y="3804145"/>
                <a:ext cx="3385462" cy="2345764"/>
              </a:xfrm>
              <a:prstGeom prst="rect">
                <a:avLst/>
              </a:prstGeom>
              <a:ln w="12700">
                <a:solidFill>
                  <a:schemeClr val="tx1"/>
                </a:solidFill>
              </a:ln>
            </p:spPr>
          </p:pic>
          <p:sp>
            <p:nvSpPr>
              <p:cNvPr id="17" name="TextBox 16"/>
              <p:cNvSpPr txBox="1"/>
              <p:nvPr/>
            </p:nvSpPr>
            <p:spPr>
              <a:xfrm>
                <a:off x="2335896" y="3261706"/>
                <a:ext cx="1698226" cy="276999"/>
              </a:xfrm>
              <a:prstGeom prst="rect">
                <a:avLst/>
              </a:prstGeom>
              <a:solidFill>
                <a:schemeClr val="bg1">
                  <a:lumMod val="75000"/>
                </a:schemeClr>
              </a:solidFill>
            </p:spPr>
            <p:txBody>
              <a:bodyPr wrap="none" rtlCol="0">
                <a:spAutoFit/>
              </a:bodyPr>
              <a:lstStyle/>
              <a:p>
                <a:r>
                  <a:rPr lang="en-US" sz="1200" b="1" dirty="0">
                    <a:solidFill>
                      <a:srgbClr val="FF0000"/>
                    </a:solidFill>
                    <a:latin typeface="Arial"/>
                    <a:cs typeface="Arial"/>
                  </a:rPr>
                  <a:t>Pyrocumulus clouds</a:t>
                </a:r>
              </a:p>
            </p:txBody>
          </p:sp>
          <p:cxnSp>
            <p:nvCxnSpPr>
              <p:cNvPr id="18" name="Straight Arrow Connector 17"/>
              <p:cNvCxnSpPr>
                <a:stCxn id="17" idx="0"/>
              </p:cNvCxnSpPr>
              <p:nvPr/>
            </p:nvCxnSpPr>
            <p:spPr bwMode="auto">
              <a:xfrm flipH="1" flipV="1">
                <a:off x="2698966" y="2855306"/>
                <a:ext cx="486043" cy="406400"/>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3" name="Straight Arrow Connector 32"/>
              <p:cNvCxnSpPr>
                <a:stCxn id="17" idx="0"/>
              </p:cNvCxnSpPr>
              <p:nvPr/>
            </p:nvCxnSpPr>
            <p:spPr bwMode="auto">
              <a:xfrm flipH="1" flipV="1">
                <a:off x="2896190" y="2664060"/>
                <a:ext cx="288819" cy="597646"/>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5" name="TextBox 34"/>
              <p:cNvSpPr txBox="1"/>
              <p:nvPr/>
            </p:nvSpPr>
            <p:spPr>
              <a:xfrm>
                <a:off x="897965" y="3042313"/>
                <a:ext cx="1125203" cy="276999"/>
              </a:xfrm>
              <a:prstGeom prst="rect">
                <a:avLst/>
              </a:prstGeom>
              <a:solidFill>
                <a:schemeClr val="bg1">
                  <a:lumMod val="75000"/>
                </a:schemeClr>
              </a:solidFill>
            </p:spPr>
            <p:txBody>
              <a:bodyPr wrap="none" rtlCol="0">
                <a:spAutoFit/>
              </a:bodyPr>
              <a:lstStyle/>
              <a:p>
                <a:r>
                  <a:rPr lang="en-US" sz="1200" b="1" dirty="0">
                    <a:solidFill>
                      <a:srgbClr val="FF0000"/>
                    </a:solidFill>
                    <a:latin typeface="Arial"/>
                    <a:cs typeface="Arial"/>
                  </a:rPr>
                  <a:t>Upper plume</a:t>
                </a:r>
              </a:p>
            </p:txBody>
          </p:sp>
          <p:cxnSp>
            <p:nvCxnSpPr>
              <p:cNvPr id="36" name="Straight Arrow Connector 35"/>
              <p:cNvCxnSpPr/>
              <p:nvPr/>
            </p:nvCxnSpPr>
            <p:spPr bwMode="auto">
              <a:xfrm flipV="1">
                <a:off x="1870061" y="2710841"/>
                <a:ext cx="150062" cy="337282"/>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TextBox 37"/>
              <p:cNvSpPr txBox="1"/>
              <p:nvPr/>
            </p:nvSpPr>
            <p:spPr>
              <a:xfrm>
                <a:off x="1724212" y="1270122"/>
                <a:ext cx="1133769" cy="276999"/>
              </a:xfrm>
              <a:prstGeom prst="rect">
                <a:avLst/>
              </a:prstGeom>
              <a:solidFill>
                <a:schemeClr val="bg1">
                  <a:lumMod val="75000"/>
                </a:schemeClr>
              </a:solidFill>
            </p:spPr>
            <p:txBody>
              <a:bodyPr wrap="none" rtlCol="0">
                <a:spAutoFit/>
              </a:bodyPr>
              <a:lstStyle/>
              <a:p>
                <a:r>
                  <a:rPr lang="en-US" sz="1200" b="1" dirty="0">
                    <a:solidFill>
                      <a:srgbClr val="FF0000"/>
                    </a:solidFill>
                    <a:latin typeface="Arial"/>
                    <a:cs typeface="Arial"/>
                  </a:rPr>
                  <a:t>Lower plume</a:t>
                </a:r>
              </a:p>
            </p:txBody>
          </p:sp>
          <p:cxnSp>
            <p:nvCxnSpPr>
              <p:cNvPr id="39" name="Straight Arrow Connector 38"/>
              <p:cNvCxnSpPr/>
              <p:nvPr/>
            </p:nvCxnSpPr>
            <p:spPr bwMode="auto">
              <a:xfrm flipH="1">
                <a:off x="1568304" y="1550563"/>
                <a:ext cx="325129" cy="635205"/>
              </a:xfrm>
              <a:prstGeom prst="straightConnector1">
                <a:avLst/>
              </a:prstGeom>
              <a:solidFill>
                <a:schemeClr val="accent1"/>
              </a:solidFill>
              <a:ln w="1905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5" name="Straight Arrow Connector 4"/>
            <p:cNvCxnSpPr/>
            <p:nvPr/>
          </p:nvCxnSpPr>
          <p:spPr>
            <a:xfrm>
              <a:off x="4530405" y="2967271"/>
              <a:ext cx="588291" cy="389237"/>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3323913" y="2527101"/>
              <a:ext cx="718041" cy="34858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47353" y="2692959"/>
              <a:ext cx="714354" cy="492443"/>
            </a:xfrm>
            <a:prstGeom prst="rect">
              <a:avLst/>
            </a:prstGeom>
            <a:noFill/>
          </p:spPr>
          <p:txBody>
            <a:bodyPr wrap="square" rtlCol="0">
              <a:spAutoFit/>
            </a:bodyPr>
            <a:lstStyle/>
            <a:p>
              <a:pPr algn="ctr"/>
              <a:r>
                <a:rPr lang="en-US" sz="1300" b="1" dirty="0">
                  <a:solidFill>
                    <a:srgbClr val="FF0000"/>
                  </a:solidFill>
                  <a:latin typeface="Arial"/>
                  <a:cs typeface="Arial"/>
                </a:rPr>
                <a:t>Plume origin</a:t>
              </a:r>
            </a:p>
          </p:txBody>
        </p:sp>
      </p:grpSp>
      <p:sp>
        <p:nvSpPr>
          <p:cNvPr id="6" name="Slide Number Placeholder 5"/>
          <p:cNvSpPr>
            <a:spLocks noGrp="1"/>
          </p:cNvSpPr>
          <p:nvPr>
            <p:ph type="sldNum" sz="quarter" idx="11"/>
          </p:nvPr>
        </p:nvSpPr>
        <p:spPr>
          <a:xfrm>
            <a:off x="7858121" y="6367338"/>
            <a:ext cx="838200" cy="304800"/>
          </a:xfrm>
        </p:spPr>
        <p:txBody>
          <a:bodyPr/>
          <a:lstStyle/>
          <a:p>
            <a:pPr>
              <a:defRPr/>
            </a:pPr>
            <a:fld id="{E274D43F-D332-0F45-AE34-B3BADEC43EE9}" type="slidenum">
              <a:rPr lang="en-US" smtClean="0"/>
              <a:pPr>
                <a:defRPr/>
              </a:pPr>
              <a:t>20</a:t>
            </a:fld>
            <a:endParaRPr lang="en-US" dirty="0"/>
          </a:p>
        </p:txBody>
      </p:sp>
    </p:spTree>
    <p:extLst>
      <p:ext uri="{BB962C8B-B14F-4D97-AF65-F5344CB8AC3E}">
        <p14:creationId xmlns:p14="http://schemas.microsoft.com/office/powerpoint/2010/main" val="893722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FF0000"/>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21</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863" y="234217"/>
            <a:ext cx="8415655" cy="923330"/>
          </a:xfrm>
          <a:prstGeom prst="rect">
            <a:avLst/>
          </a:prstGeom>
          <a:noFill/>
        </p:spPr>
        <p:txBody>
          <a:bodyPr wrap="square" rtlCol="0">
            <a:spAutoFit/>
          </a:bodyPr>
          <a:lstStyle/>
          <a:p>
            <a:pPr algn="ctr"/>
            <a:r>
              <a:rPr lang="en-US" sz="3000" b="1" dirty="0">
                <a:solidFill>
                  <a:srgbClr val="000090"/>
                </a:solidFill>
                <a:latin typeface="Times New Roman"/>
                <a:cs typeface="Times New Roman"/>
              </a:rPr>
              <a:t>Dust Plumes - Taklamakan Desert in Tarim Basin</a:t>
            </a:r>
          </a:p>
          <a:p>
            <a:pPr algn="ctr"/>
            <a:r>
              <a:rPr lang="en-US" sz="2400" b="1" dirty="0">
                <a:solidFill>
                  <a:srgbClr val="000090"/>
                </a:solidFill>
                <a:latin typeface="Times New Roman"/>
                <a:cs typeface="Times New Roman"/>
              </a:rPr>
              <a:t>North of Tibetan Plateau (MODIS Image)</a:t>
            </a:r>
          </a:p>
        </p:txBody>
      </p:sp>
      <p:grpSp>
        <p:nvGrpSpPr>
          <p:cNvPr id="4" name="Group 3"/>
          <p:cNvGrpSpPr/>
          <p:nvPr/>
        </p:nvGrpSpPr>
        <p:grpSpPr>
          <a:xfrm>
            <a:off x="1075954" y="1400157"/>
            <a:ext cx="7066141" cy="4946904"/>
            <a:chOff x="1069848" y="1115568"/>
            <a:chExt cx="7066141" cy="4946904"/>
          </a:xfrm>
        </p:grpSpPr>
        <p:pic>
          <p:nvPicPr>
            <p:cNvPr id="8" name="Picture 7" descr="TaklamakanModi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69848" y="1115568"/>
              <a:ext cx="7066141" cy="4946904"/>
            </a:xfrm>
            <a:prstGeom prst="rect">
              <a:avLst/>
            </a:prstGeom>
          </p:spPr>
        </p:pic>
        <p:sp>
          <p:nvSpPr>
            <p:cNvPr id="2" name="Rectangle 1"/>
            <p:cNvSpPr/>
            <p:nvPr/>
          </p:nvSpPr>
          <p:spPr>
            <a:xfrm>
              <a:off x="2695799" y="1557615"/>
              <a:ext cx="1359881" cy="958533"/>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6" name="TextBox 5"/>
          <p:cNvSpPr txBox="1"/>
          <p:nvPr/>
        </p:nvSpPr>
        <p:spPr>
          <a:xfrm>
            <a:off x="1246173" y="1602186"/>
            <a:ext cx="1323937" cy="523220"/>
          </a:xfrm>
          <a:prstGeom prst="rect">
            <a:avLst/>
          </a:prstGeom>
          <a:noFill/>
          <a:effectLst>
            <a:glow rad="101600">
              <a:schemeClr val="tx1"/>
            </a:glow>
          </a:effectLst>
        </p:spPr>
        <p:txBody>
          <a:bodyPr wrap="square" rtlCol="0">
            <a:spAutoFit/>
          </a:bodyPr>
          <a:lstStyle/>
          <a:p>
            <a:pPr algn="ctr"/>
            <a:r>
              <a:rPr lang="en-US" sz="1400" b="1" dirty="0">
                <a:solidFill>
                  <a:srgbClr val="FF0000"/>
                </a:solidFill>
                <a:effectLst>
                  <a:glow rad="76200">
                    <a:schemeClr val="tx1"/>
                  </a:glow>
                </a:effectLst>
                <a:latin typeface="Arial"/>
                <a:cs typeface="Arial"/>
              </a:rPr>
              <a:t>Area of MINX animation</a:t>
            </a:r>
          </a:p>
        </p:txBody>
      </p:sp>
      <p:cxnSp>
        <p:nvCxnSpPr>
          <p:cNvPr id="9" name="Straight Arrow Connector 8"/>
          <p:cNvCxnSpPr>
            <a:endCxn id="2" idx="1"/>
          </p:cNvCxnSpPr>
          <p:nvPr/>
        </p:nvCxnSpPr>
        <p:spPr>
          <a:xfrm>
            <a:off x="2378409" y="2075846"/>
            <a:ext cx="323496" cy="245625"/>
          </a:xfrm>
          <a:prstGeom prst="straightConnector1">
            <a:avLst/>
          </a:prstGeom>
          <a:ln w="19050" cmpd="sng">
            <a:solidFill>
              <a:srgbClr val="FF0000"/>
            </a:solidFill>
            <a:tailEnd type="arrow"/>
          </a:ln>
          <a:effectLst>
            <a:glow rad="25400">
              <a:schemeClr val="tx1">
                <a:alpha val="75000"/>
              </a:schemeClr>
            </a:glow>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075954" y="5975492"/>
            <a:ext cx="7066141" cy="17973"/>
          </a:xfrm>
          <a:prstGeom prst="straightConnector1">
            <a:avLst/>
          </a:prstGeom>
          <a:ln w="190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171799" y="5701642"/>
            <a:ext cx="1177166" cy="307777"/>
          </a:xfrm>
          <a:prstGeom prst="rect">
            <a:avLst/>
          </a:prstGeom>
          <a:noFill/>
        </p:spPr>
        <p:txBody>
          <a:bodyPr wrap="square" rtlCol="0">
            <a:spAutoFit/>
          </a:bodyPr>
          <a:lstStyle/>
          <a:p>
            <a:pPr algn="ctr"/>
            <a:r>
              <a:rPr lang="en-US" sz="1400" b="1" dirty="0">
                <a:solidFill>
                  <a:srgbClr val="FF0000"/>
                </a:solidFill>
                <a:effectLst>
                  <a:outerShdw blurRad="63500" dist="25400" algn="ctr" rotWithShape="0">
                    <a:prstClr val="black"/>
                  </a:outerShdw>
                </a:effectLst>
                <a:latin typeface="Arial"/>
                <a:cs typeface="Arial"/>
              </a:rPr>
              <a:t>1300 km</a:t>
            </a:r>
          </a:p>
        </p:txBody>
      </p:sp>
      <p:sp>
        <p:nvSpPr>
          <p:cNvPr id="10" name="Slide Number Placeholder 9"/>
          <p:cNvSpPr>
            <a:spLocks noGrp="1"/>
          </p:cNvSpPr>
          <p:nvPr>
            <p:ph type="sldNum" sz="quarter" idx="12"/>
          </p:nvPr>
        </p:nvSpPr>
        <p:spPr/>
        <p:txBody>
          <a:bodyPr/>
          <a:lstStyle/>
          <a:p>
            <a:fld id="{9512D3F0-1D1B-AB4A-A88C-3963E7D75F0D}" type="slidenum">
              <a:rPr lang="en-US" smtClean="0"/>
              <a:t>22</a:t>
            </a:fld>
            <a:endParaRPr lang="en-US" dirty="0"/>
          </a:p>
        </p:txBody>
      </p:sp>
    </p:spTree>
    <p:extLst>
      <p:ext uri="{BB962C8B-B14F-4D97-AF65-F5344CB8AC3E}">
        <p14:creationId xmlns:p14="http://schemas.microsoft.com/office/powerpoint/2010/main" val="303414700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08537" y="223571"/>
            <a:ext cx="8524235" cy="492443"/>
          </a:xfrm>
          <a:prstGeom prst="rect">
            <a:avLst/>
          </a:prstGeom>
          <a:noFill/>
        </p:spPr>
        <p:txBody>
          <a:bodyPr wrap="square" rtlCol="0">
            <a:spAutoFit/>
          </a:bodyPr>
          <a:lstStyle/>
          <a:p>
            <a:pPr algn="ctr"/>
            <a:r>
              <a:rPr lang="en-US" sz="2600" b="1" dirty="0">
                <a:solidFill>
                  <a:srgbClr val="000090"/>
                </a:solidFill>
                <a:latin typeface="Times New Roman"/>
                <a:cs typeface="Times New Roman"/>
              </a:rPr>
              <a:t>Taklamakan Dust – Orbit 17575 – April 8, 2003</a:t>
            </a:r>
          </a:p>
        </p:txBody>
      </p:sp>
      <p:pic>
        <p:nvPicPr>
          <p:cNvPr id="2" name="O17575_B57_Dust_5fps_4.5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7454" y="985355"/>
            <a:ext cx="7273642" cy="5392092"/>
          </a:xfrm>
          <a:prstGeom prst="rect">
            <a:avLst/>
          </a:prstGeom>
          <a:ln w="12700">
            <a:solidFill>
              <a:schemeClr val="tx1"/>
            </a:solidFill>
          </a:ln>
        </p:spPr>
      </p:pic>
      <p:sp>
        <p:nvSpPr>
          <p:cNvPr id="5" name="Slide Number Placeholder 4"/>
          <p:cNvSpPr>
            <a:spLocks noGrp="1"/>
          </p:cNvSpPr>
          <p:nvPr>
            <p:ph type="sldNum" sz="quarter" idx="12"/>
          </p:nvPr>
        </p:nvSpPr>
        <p:spPr/>
        <p:txBody>
          <a:bodyPr/>
          <a:lstStyle/>
          <a:p>
            <a:fld id="{9512D3F0-1D1B-AB4A-A88C-3963E7D75F0D}" type="slidenum">
              <a:rPr lang="en-US" smtClean="0"/>
              <a:t>23</a:t>
            </a:fld>
            <a:endParaRPr lang="en-US" dirty="0"/>
          </a:p>
        </p:txBody>
      </p:sp>
      <p:sp>
        <p:nvSpPr>
          <p:cNvPr id="6" name="TextBox 5"/>
          <p:cNvSpPr txBox="1"/>
          <p:nvPr/>
        </p:nvSpPr>
        <p:spPr>
          <a:xfrm>
            <a:off x="465256" y="6519446"/>
            <a:ext cx="5696235" cy="338554"/>
          </a:xfrm>
          <a:prstGeom prst="rect">
            <a:avLst/>
          </a:prstGeom>
          <a:noFill/>
        </p:spPr>
        <p:txBody>
          <a:bodyPr wrap="square" rtlCol="0">
            <a:spAutoFit/>
          </a:bodyPr>
          <a:lstStyle/>
          <a:p>
            <a:pPr algn="ctr"/>
            <a:r>
              <a:rPr lang="en-US" sz="1600" b="1" dirty="0">
                <a:solidFill>
                  <a:srgbClr val="000090"/>
                </a:solidFill>
                <a:latin typeface="Arial"/>
                <a:cs typeface="Arial"/>
              </a:rPr>
              <a:t>Hover over window then click arrow to start movie</a:t>
            </a:r>
          </a:p>
        </p:txBody>
      </p:sp>
    </p:spTree>
    <p:extLst>
      <p:ext uri="{BB962C8B-B14F-4D97-AF65-F5344CB8AC3E}">
        <p14:creationId xmlns:p14="http://schemas.microsoft.com/office/powerpoint/2010/main" val="1194173198"/>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8537" y="218460"/>
            <a:ext cx="8524235" cy="492443"/>
          </a:xfrm>
          <a:prstGeom prst="rect">
            <a:avLst/>
          </a:prstGeom>
          <a:noFill/>
        </p:spPr>
        <p:txBody>
          <a:bodyPr wrap="square" rtlCol="0">
            <a:spAutoFit/>
          </a:bodyPr>
          <a:lstStyle/>
          <a:p>
            <a:pPr algn="ctr"/>
            <a:r>
              <a:rPr lang="en-US" sz="2600" b="1" dirty="0">
                <a:solidFill>
                  <a:srgbClr val="000090"/>
                </a:solidFill>
                <a:latin typeface="Times New Roman"/>
                <a:cs typeface="Times New Roman"/>
              </a:rPr>
              <a:t>Taklamakan Dust – Orbit 17575 – April 8, 2003</a:t>
            </a:r>
          </a:p>
        </p:txBody>
      </p:sp>
      <p:sp>
        <p:nvSpPr>
          <p:cNvPr id="20" name="Slide Number Placeholder 19"/>
          <p:cNvSpPr>
            <a:spLocks noGrp="1"/>
          </p:cNvSpPr>
          <p:nvPr>
            <p:ph type="sldNum" sz="quarter" idx="12"/>
          </p:nvPr>
        </p:nvSpPr>
        <p:spPr/>
        <p:txBody>
          <a:bodyPr/>
          <a:lstStyle/>
          <a:p>
            <a:fld id="{9512D3F0-1D1B-AB4A-A88C-3963E7D75F0D}" type="slidenum">
              <a:rPr lang="en-US" smtClean="0"/>
              <a:t>24</a:t>
            </a:fld>
            <a:endParaRPr lang="en-US" dirty="0"/>
          </a:p>
        </p:txBody>
      </p:sp>
      <p:grpSp>
        <p:nvGrpSpPr>
          <p:cNvPr id="19" name="Group 18"/>
          <p:cNvGrpSpPr/>
          <p:nvPr/>
        </p:nvGrpSpPr>
        <p:grpSpPr>
          <a:xfrm>
            <a:off x="244227" y="897508"/>
            <a:ext cx="8775985" cy="5679874"/>
            <a:chOff x="244227" y="897508"/>
            <a:chExt cx="8775985" cy="5679874"/>
          </a:xfrm>
        </p:grpSpPr>
        <p:pic>
          <p:nvPicPr>
            <p:cNvPr id="4" name="Picture 3" descr="O17575_ColorHts_An.png"/>
            <p:cNvPicPr>
              <a:picLocks noChangeAspect="1"/>
            </p:cNvPicPr>
            <p:nvPr/>
          </p:nvPicPr>
          <p:blipFill>
            <a:blip r:embed="rId2" cstate="screen">
              <a:extLst>
                <a:ext uri="{BEBA8EAE-BF5A-486C-A8C5-ECC9F3942E4B}">
                  <a14:imgProps xmlns:a14="http://schemas.microsoft.com/office/drawing/2010/main">
                    <a14:imgLayer r:embed="rId3">
                      <a14:imgEffect>
                        <a14:saturation sat="96000"/>
                      </a14:imgEffect>
                      <a14:imgEffect>
                        <a14:brightnessContrast bright="28000" contrast="15000"/>
                      </a14:imgEffect>
                    </a14:imgLayer>
                  </a14:imgProps>
                </a:ext>
                <a:ext uri="{28A0092B-C50C-407E-A947-70E740481C1C}">
                  <a14:useLocalDpi xmlns:a14="http://schemas.microsoft.com/office/drawing/2010/main"/>
                </a:ext>
              </a:extLst>
            </a:blip>
            <a:stretch>
              <a:fillRect/>
            </a:stretch>
          </p:blipFill>
          <p:spPr>
            <a:xfrm>
              <a:off x="4708662" y="897508"/>
              <a:ext cx="4160150" cy="2426754"/>
            </a:xfrm>
            <a:prstGeom prst="rect">
              <a:avLst/>
            </a:prstGeom>
            <a:ln w="12700">
              <a:solidFill>
                <a:schemeClr val="tx1"/>
              </a:solidFill>
            </a:ln>
          </p:spPr>
        </p:pic>
        <p:grpSp>
          <p:nvGrpSpPr>
            <p:cNvPr id="17" name="Group 16"/>
            <p:cNvGrpSpPr>
              <a:grpSpLocks noChangeAspect="1"/>
            </p:cNvGrpSpPr>
            <p:nvPr/>
          </p:nvGrpSpPr>
          <p:grpSpPr>
            <a:xfrm>
              <a:off x="317493" y="897509"/>
              <a:ext cx="4160520" cy="2423160"/>
              <a:chOff x="491234" y="911771"/>
              <a:chExt cx="3905913" cy="2278449"/>
            </a:xfrm>
          </p:grpSpPr>
          <p:pic>
            <p:nvPicPr>
              <p:cNvPr id="3" name="Picture 2" descr="O17575_Digitizing_An.png"/>
              <p:cNvPicPr>
                <a:picLocks noChangeAspect="1"/>
              </p:cNvPicPr>
              <p:nvPr/>
            </p:nvPicPr>
            <p:blipFill>
              <a:blip r:embed="rId4" cstate="screen">
                <a:extLst>
                  <a:ext uri="{BEBA8EAE-BF5A-486C-A8C5-ECC9F3942E4B}">
                    <a14:imgProps xmlns:a14="http://schemas.microsoft.com/office/drawing/2010/main">
                      <a14:imgLayer r:embed="rId5">
                        <a14:imgEffect>
                          <a14:saturation sat="126000"/>
                        </a14:imgEffect>
                        <a14:imgEffect>
                          <a14:brightnessContrast bright="35000" contrast="13000"/>
                        </a14:imgEffect>
                      </a14:imgLayer>
                    </a14:imgProps>
                  </a:ext>
                  <a:ext uri="{28A0092B-C50C-407E-A947-70E740481C1C}">
                    <a14:useLocalDpi xmlns:a14="http://schemas.microsoft.com/office/drawing/2010/main"/>
                  </a:ext>
                </a:extLst>
              </a:blip>
              <a:stretch>
                <a:fillRect/>
              </a:stretch>
            </p:blipFill>
            <p:spPr>
              <a:xfrm>
                <a:off x="491234" y="911771"/>
                <a:ext cx="3905913" cy="2278449"/>
              </a:xfrm>
              <a:prstGeom prst="rect">
                <a:avLst/>
              </a:prstGeom>
              <a:ln w="12700">
                <a:solidFill>
                  <a:schemeClr val="tx1"/>
                </a:solidFill>
              </a:ln>
            </p:spPr>
          </p:pic>
          <p:sp>
            <p:nvSpPr>
              <p:cNvPr id="10" name="TextBox 9"/>
              <p:cNvSpPr txBox="1"/>
              <p:nvPr/>
            </p:nvSpPr>
            <p:spPr>
              <a:xfrm>
                <a:off x="2364760" y="2633721"/>
                <a:ext cx="257598" cy="369332"/>
              </a:xfrm>
              <a:prstGeom prst="rect">
                <a:avLst/>
              </a:prstGeom>
              <a:noFill/>
            </p:spPr>
            <p:txBody>
              <a:bodyPr wrap="square" rtlCol="0">
                <a:spAutoFit/>
              </a:bodyPr>
              <a:lstStyle/>
              <a:p>
                <a:r>
                  <a:rPr lang="en-US" b="1" dirty="0">
                    <a:solidFill>
                      <a:srgbClr val="FF0000"/>
                    </a:solidFill>
                    <a:latin typeface="Arial"/>
                    <a:cs typeface="Arial"/>
                  </a:rPr>
                  <a:t>2</a:t>
                </a:r>
              </a:p>
            </p:txBody>
          </p:sp>
          <p:sp>
            <p:nvSpPr>
              <p:cNvPr id="11" name="TextBox 10"/>
              <p:cNvSpPr txBox="1"/>
              <p:nvPr/>
            </p:nvSpPr>
            <p:spPr>
              <a:xfrm>
                <a:off x="1330745" y="2148845"/>
                <a:ext cx="257598" cy="369332"/>
              </a:xfrm>
              <a:prstGeom prst="rect">
                <a:avLst/>
              </a:prstGeom>
              <a:noFill/>
            </p:spPr>
            <p:txBody>
              <a:bodyPr wrap="square" rtlCol="0">
                <a:spAutoFit/>
              </a:bodyPr>
              <a:lstStyle/>
              <a:p>
                <a:r>
                  <a:rPr lang="en-US" b="1" dirty="0">
                    <a:solidFill>
                      <a:srgbClr val="FF0000"/>
                    </a:solidFill>
                    <a:latin typeface="Arial"/>
                    <a:cs typeface="Arial"/>
                  </a:rPr>
                  <a:t>1</a:t>
                </a:r>
              </a:p>
            </p:txBody>
          </p:sp>
          <p:sp>
            <p:nvSpPr>
              <p:cNvPr id="12" name="TextBox 11"/>
              <p:cNvSpPr txBox="1"/>
              <p:nvPr/>
            </p:nvSpPr>
            <p:spPr>
              <a:xfrm>
                <a:off x="3935918" y="1406854"/>
                <a:ext cx="257598" cy="369332"/>
              </a:xfrm>
              <a:prstGeom prst="rect">
                <a:avLst/>
              </a:prstGeom>
              <a:noFill/>
            </p:spPr>
            <p:txBody>
              <a:bodyPr wrap="square" rtlCol="0">
                <a:spAutoFit/>
              </a:bodyPr>
              <a:lstStyle/>
              <a:p>
                <a:r>
                  <a:rPr lang="en-US" b="1" dirty="0">
                    <a:solidFill>
                      <a:srgbClr val="FF0000"/>
                    </a:solidFill>
                    <a:latin typeface="Arial"/>
                    <a:cs typeface="Arial"/>
                  </a:rPr>
                  <a:t>3</a:t>
                </a:r>
              </a:p>
            </p:txBody>
          </p:sp>
        </p:grpSp>
        <p:grpSp>
          <p:nvGrpSpPr>
            <p:cNvPr id="16" name="Group 15"/>
            <p:cNvGrpSpPr/>
            <p:nvPr/>
          </p:nvGrpSpPr>
          <p:grpSpPr>
            <a:xfrm>
              <a:off x="244227" y="3614455"/>
              <a:ext cx="6936038" cy="2962927"/>
              <a:chOff x="437316" y="3420766"/>
              <a:chExt cx="6601714" cy="2665845"/>
            </a:xfrm>
          </p:grpSpPr>
          <p:pic>
            <p:nvPicPr>
              <p:cNvPr id="5" name="Picture 4" descr="O17575-B58-DPWR1_HtWindPlo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1234" y="3438737"/>
                <a:ext cx="2036826" cy="2647874"/>
              </a:xfrm>
              <a:prstGeom prst="rect">
                <a:avLst/>
              </a:prstGeom>
              <a:ln w="12700">
                <a:solidFill>
                  <a:schemeClr val="tx1"/>
                </a:solidFill>
              </a:ln>
            </p:spPr>
          </p:pic>
          <p:pic>
            <p:nvPicPr>
              <p:cNvPr id="6" name="Picture 5" descr="O17575-B57-DPWR1_HtWindPlo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45130" y="3426758"/>
                <a:ext cx="2036825" cy="2647873"/>
              </a:xfrm>
              <a:prstGeom prst="rect">
                <a:avLst/>
              </a:prstGeom>
              <a:ln w="12700">
                <a:solidFill>
                  <a:schemeClr val="tx1"/>
                </a:solidFill>
              </a:ln>
            </p:spPr>
          </p:pic>
          <p:pic>
            <p:nvPicPr>
              <p:cNvPr id="7" name="Picture 6" descr="O17575-B57-DPWR3_HtWindPlot.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002205" y="3420766"/>
                <a:ext cx="2036825" cy="2647873"/>
              </a:xfrm>
              <a:prstGeom prst="rect">
                <a:avLst/>
              </a:prstGeom>
              <a:ln w="12700">
                <a:solidFill>
                  <a:schemeClr val="tx1"/>
                </a:solidFill>
              </a:ln>
            </p:spPr>
          </p:pic>
          <p:cxnSp>
            <p:nvCxnSpPr>
              <p:cNvPr id="9" name="Straight Arrow Connector 8"/>
              <p:cNvCxnSpPr/>
              <p:nvPr/>
            </p:nvCxnSpPr>
            <p:spPr>
              <a:xfrm>
                <a:off x="1215028" y="5187341"/>
                <a:ext cx="1" cy="482335"/>
              </a:xfrm>
              <a:prstGeom prst="straightConnector1">
                <a:avLst/>
              </a:prstGeom>
              <a:ln w="28575" cmpd="sng">
                <a:solidFill>
                  <a:srgbClr val="FF0000"/>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37316" y="3438737"/>
                <a:ext cx="239627" cy="381311"/>
              </a:xfrm>
              <a:prstGeom prst="rect">
                <a:avLst/>
              </a:prstGeom>
              <a:noFill/>
            </p:spPr>
            <p:txBody>
              <a:bodyPr wrap="square" rtlCol="0">
                <a:spAutoFit/>
              </a:bodyPr>
              <a:lstStyle/>
              <a:p>
                <a:r>
                  <a:rPr lang="en-US" b="1" dirty="0">
                    <a:solidFill>
                      <a:srgbClr val="FF0000"/>
                    </a:solidFill>
                    <a:latin typeface="Arial"/>
                    <a:cs typeface="Arial"/>
                  </a:rPr>
                  <a:t>1</a:t>
                </a:r>
              </a:p>
            </p:txBody>
          </p:sp>
          <p:sp>
            <p:nvSpPr>
              <p:cNvPr id="14" name="TextBox 13"/>
              <p:cNvSpPr txBox="1"/>
              <p:nvPr/>
            </p:nvSpPr>
            <p:spPr>
              <a:xfrm>
                <a:off x="2697480" y="3420766"/>
                <a:ext cx="257598" cy="369332"/>
              </a:xfrm>
              <a:prstGeom prst="rect">
                <a:avLst/>
              </a:prstGeom>
              <a:noFill/>
            </p:spPr>
            <p:txBody>
              <a:bodyPr wrap="square" rtlCol="0">
                <a:spAutoFit/>
              </a:bodyPr>
              <a:lstStyle/>
              <a:p>
                <a:r>
                  <a:rPr lang="en-US" b="1" dirty="0">
                    <a:solidFill>
                      <a:srgbClr val="FF0000"/>
                    </a:solidFill>
                    <a:latin typeface="Arial"/>
                    <a:cs typeface="Arial"/>
                  </a:rPr>
                  <a:t>2</a:t>
                </a:r>
              </a:p>
            </p:txBody>
          </p:sp>
          <p:sp>
            <p:nvSpPr>
              <p:cNvPr id="15" name="TextBox 14"/>
              <p:cNvSpPr txBox="1"/>
              <p:nvPr/>
            </p:nvSpPr>
            <p:spPr>
              <a:xfrm>
                <a:off x="4944206" y="3420766"/>
                <a:ext cx="257598" cy="369332"/>
              </a:xfrm>
              <a:prstGeom prst="rect">
                <a:avLst/>
              </a:prstGeom>
              <a:noFill/>
            </p:spPr>
            <p:txBody>
              <a:bodyPr wrap="square" rtlCol="0">
                <a:spAutoFit/>
              </a:bodyPr>
              <a:lstStyle/>
              <a:p>
                <a:r>
                  <a:rPr lang="en-US" b="1" dirty="0">
                    <a:solidFill>
                      <a:srgbClr val="FF0000"/>
                    </a:solidFill>
                    <a:latin typeface="Arial"/>
                    <a:cs typeface="Arial"/>
                  </a:rPr>
                  <a:t>3</a:t>
                </a:r>
              </a:p>
            </p:txBody>
          </p:sp>
        </p:grpSp>
        <p:sp>
          <p:nvSpPr>
            <p:cNvPr id="18" name="TextBox 17"/>
            <p:cNvSpPr txBox="1"/>
            <p:nvPr/>
          </p:nvSpPr>
          <p:spPr>
            <a:xfrm>
              <a:off x="7262421" y="3619830"/>
              <a:ext cx="1757791" cy="2677656"/>
            </a:xfrm>
            <a:prstGeom prst="rect">
              <a:avLst/>
            </a:prstGeom>
            <a:noFill/>
          </p:spPr>
          <p:txBody>
            <a:bodyPr wrap="square" rtlCol="0">
              <a:spAutoFit/>
            </a:bodyPr>
            <a:lstStyle/>
            <a:p>
              <a:r>
                <a:rPr lang="en-US" sz="1400" b="1" dirty="0">
                  <a:solidFill>
                    <a:srgbClr val="000090"/>
                  </a:solidFill>
                  <a:latin typeface="Arial"/>
                  <a:cs typeface="Arial"/>
                </a:rPr>
                <a:t>Several dust sources are narrow and linear - probably dry stream beds</a:t>
              </a:r>
            </a:p>
            <a:p>
              <a:endParaRPr lang="en-US" sz="1400" b="1" dirty="0">
                <a:solidFill>
                  <a:srgbClr val="000090"/>
                </a:solidFill>
                <a:latin typeface="Arial"/>
                <a:cs typeface="Arial"/>
              </a:endParaRPr>
            </a:p>
            <a:p>
              <a:r>
                <a:rPr lang="en-US" sz="1400" b="1" dirty="0">
                  <a:solidFill>
                    <a:srgbClr val="000090"/>
                  </a:solidFill>
                  <a:latin typeface="Arial"/>
                  <a:cs typeface="Arial"/>
                </a:rPr>
                <a:t>Wind speed increases abruptly on plume </a:t>
              </a:r>
              <a:r>
                <a:rPr lang="en-US" sz="1400" b="1" dirty="0">
                  <a:solidFill>
                    <a:srgbClr val="FF0000"/>
                  </a:solidFill>
                  <a:latin typeface="Arial"/>
                  <a:cs typeface="Arial"/>
                </a:rPr>
                <a:t>1</a:t>
              </a:r>
            </a:p>
            <a:p>
              <a:endParaRPr lang="en-US" sz="1400" b="1" dirty="0">
                <a:solidFill>
                  <a:srgbClr val="000090"/>
                </a:solidFill>
                <a:latin typeface="Arial"/>
                <a:cs typeface="Arial"/>
              </a:endParaRPr>
            </a:p>
            <a:p>
              <a:r>
                <a:rPr lang="en-US" sz="1400" b="1" dirty="0">
                  <a:solidFill>
                    <a:srgbClr val="000090"/>
                  </a:solidFill>
                  <a:latin typeface="Arial"/>
                  <a:cs typeface="Arial"/>
                </a:rPr>
                <a:t>Dust rises about 3 km on plume </a:t>
              </a:r>
              <a:r>
                <a:rPr lang="en-US" sz="1400" b="1" dirty="0">
                  <a:solidFill>
                    <a:srgbClr val="FF0000"/>
                  </a:solidFill>
                  <a:latin typeface="Arial"/>
                  <a:cs typeface="Arial"/>
                </a:rPr>
                <a:t>3</a:t>
              </a:r>
            </a:p>
          </p:txBody>
        </p:sp>
        <p:cxnSp>
          <p:nvCxnSpPr>
            <p:cNvPr id="23" name="Straight Arrow Connector 22"/>
            <p:cNvCxnSpPr/>
            <p:nvPr/>
          </p:nvCxnSpPr>
          <p:spPr>
            <a:xfrm>
              <a:off x="5641637" y="3516767"/>
              <a:ext cx="6105" cy="62276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341228" y="5682737"/>
              <a:ext cx="943312" cy="307777"/>
            </a:xfrm>
            <a:prstGeom prst="rect">
              <a:avLst/>
            </a:prstGeom>
            <a:noFill/>
          </p:spPr>
          <p:txBody>
            <a:bodyPr wrap="none" rtlCol="0">
              <a:spAutoFit/>
            </a:bodyPr>
            <a:lstStyle/>
            <a:p>
              <a:r>
                <a:rPr lang="en-US" sz="1400" b="1" dirty="0">
                  <a:solidFill>
                    <a:srgbClr val="000090"/>
                  </a:solidFill>
                  <a:latin typeface="Arial"/>
                  <a:cs typeface="Arial"/>
                </a:rPr>
                <a:t>22 m/sec</a:t>
              </a:r>
            </a:p>
          </p:txBody>
        </p:sp>
        <p:sp>
          <p:nvSpPr>
            <p:cNvPr id="21" name="TextBox 20"/>
            <p:cNvSpPr txBox="1"/>
            <p:nvPr/>
          </p:nvSpPr>
          <p:spPr>
            <a:xfrm>
              <a:off x="3353204" y="5595386"/>
              <a:ext cx="943312" cy="307777"/>
            </a:xfrm>
            <a:prstGeom prst="rect">
              <a:avLst/>
            </a:prstGeom>
            <a:noFill/>
          </p:spPr>
          <p:txBody>
            <a:bodyPr wrap="none" rtlCol="0">
              <a:spAutoFit/>
            </a:bodyPr>
            <a:lstStyle/>
            <a:p>
              <a:r>
                <a:rPr lang="en-US" sz="1400" b="1" dirty="0">
                  <a:solidFill>
                    <a:srgbClr val="000090"/>
                  </a:solidFill>
                  <a:latin typeface="Arial"/>
                  <a:cs typeface="Arial"/>
                </a:rPr>
                <a:t>28 m/sec</a:t>
              </a:r>
            </a:p>
          </p:txBody>
        </p:sp>
      </p:grpSp>
    </p:spTree>
    <p:extLst>
      <p:ext uri="{BB962C8B-B14F-4D97-AF65-F5344CB8AC3E}">
        <p14:creationId xmlns:p14="http://schemas.microsoft.com/office/powerpoint/2010/main" val="148084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19400" y="6705600"/>
            <a:ext cx="184666" cy="369332"/>
          </a:xfrm>
          <a:prstGeom prst="rect">
            <a:avLst/>
          </a:prstGeom>
          <a:noFill/>
        </p:spPr>
        <p:txBody>
          <a:bodyPr wrap="none" rtlCol="0">
            <a:spAutoFit/>
          </a:bodyPr>
          <a:lstStyle/>
          <a:p>
            <a:endParaRPr lang="en-US" dirty="0"/>
          </a:p>
        </p:txBody>
      </p:sp>
      <p:grpSp>
        <p:nvGrpSpPr>
          <p:cNvPr id="2" name="Group 1"/>
          <p:cNvGrpSpPr/>
          <p:nvPr/>
        </p:nvGrpSpPr>
        <p:grpSpPr>
          <a:xfrm>
            <a:off x="325315" y="386564"/>
            <a:ext cx="8512486" cy="6059507"/>
            <a:chOff x="325315" y="386564"/>
            <a:chExt cx="8512486" cy="6059507"/>
          </a:xfrm>
        </p:grpSpPr>
        <p:sp>
          <p:nvSpPr>
            <p:cNvPr id="7" name="TextBox 6"/>
            <p:cNvSpPr txBox="1"/>
            <p:nvPr/>
          </p:nvSpPr>
          <p:spPr>
            <a:xfrm>
              <a:off x="369842" y="386564"/>
              <a:ext cx="8415655" cy="923330"/>
            </a:xfrm>
            <a:prstGeom prst="rect">
              <a:avLst/>
            </a:prstGeom>
            <a:noFill/>
          </p:spPr>
          <p:txBody>
            <a:bodyPr wrap="square" rtlCol="0">
              <a:spAutoFit/>
            </a:bodyPr>
            <a:lstStyle/>
            <a:p>
              <a:pPr algn="ctr"/>
              <a:r>
                <a:rPr lang="en-US" sz="3000" b="1" dirty="0">
                  <a:solidFill>
                    <a:srgbClr val="000090"/>
                  </a:solidFill>
                  <a:latin typeface="Times New Roman"/>
                  <a:cs typeface="Times New Roman"/>
                </a:rPr>
                <a:t>Taklamakan Desert</a:t>
              </a:r>
            </a:p>
            <a:p>
              <a:pPr algn="ctr"/>
              <a:r>
                <a:rPr lang="en-US" sz="2000" b="1" dirty="0">
                  <a:solidFill>
                    <a:srgbClr val="000090"/>
                  </a:solidFill>
                  <a:latin typeface="Times New Roman"/>
                  <a:cs typeface="Times New Roman"/>
                </a:rPr>
                <a:t>Digitizing Alternatives – Lines or Polygons</a:t>
              </a:r>
            </a:p>
            <a:p>
              <a:pPr algn="ctr"/>
              <a:endParaRPr lang="en-US" sz="400" b="1" dirty="0">
                <a:solidFill>
                  <a:srgbClr val="000000"/>
                </a:solidFill>
                <a:latin typeface="Cambria"/>
                <a:cs typeface="Cambria"/>
              </a:endParaRPr>
            </a:p>
          </p:txBody>
        </p:sp>
        <p:grpSp>
          <p:nvGrpSpPr>
            <p:cNvPr id="3" name="Group 2"/>
            <p:cNvGrpSpPr/>
            <p:nvPr/>
          </p:nvGrpSpPr>
          <p:grpSpPr>
            <a:xfrm>
              <a:off x="1169737" y="1505062"/>
              <a:ext cx="6842861" cy="4578068"/>
              <a:chOff x="1163482" y="1223530"/>
              <a:chExt cx="6842861" cy="4578068"/>
            </a:xfrm>
          </p:grpSpPr>
          <p:pic>
            <p:nvPicPr>
              <p:cNvPr id="8" name="Picture 7" descr="TaklamakanLines.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63482" y="1223530"/>
                <a:ext cx="6842861" cy="4572000"/>
              </a:xfrm>
              <a:prstGeom prst="rect">
                <a:avLst/>
              </a:prstGeom>
            </p:spPr>
          </p:pic>
          <p:pic>
            <p:nvPicPr>
              <p:cNvPr id="9" name="Picture 8" descr="TaklamakanPolygon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9737" y="3515598"/>
                <a:ext cx="6831263" cy="2286000"/>
              </a:xfrm>
              <a:prstGeom prst="rect">
                <a:avLst/>
              </a:prstGeom>
            </p:spPr>
          </p:pic>
        </p:grpSp>
        <p:sp>
          <p:nvSpPr>
            <p:cNvPr id="10" name="TextBox 9"/>
            <p:cNvSpPr txBox="1"/>
            <p:nvPr/>
          </p:nvSpPr>
          <p:spPr>
            <a:xfrm>
              <a:off x="325315" y="6061350"/>
              <a:ext cx="8512486" cy="384721"/>
            </a:xfrm>
            <a:prstGeom prst="rect">
              <a:avLst/>
            </a:prstGeom>
            <a:noFill/>
          </p:spPr>
          <p:txBody>
            <a:bodyPr wrap="square" rtlCol="0">
              <a:spAutoFit/>
            </a:bodyPr>
            <a:lstStyle/>
            <a:p>
              <a:pPr algn="ctr"/>
              <a:endParaRPr lang="en-US" sz="400" b="1" dirty="0">
                <a:solidFill>
                  <a:srgbClr val="000000"/>
                </a:solidFill>
                <a:latin typeface="Cambria"/>
                <a:cs typeface="Cambria"/>
              </a:endParaRPr>
            </a:p>
            <a:p>
              <a:pPr algn="ctr"/>
              <a:r>
                <a:rPr lang="en-US" sz="1500" b="1" dirty="0">
                  <a:solidFill>
                    <a:srgbClr val="000090"/>
                  </a:solidFill>
                  <a:latin typeface="Times New Roman"/>
                  <a:cs typeface="Times New Roman"/>
                </a:rPr>
                <a:t>Courtesy of Michael Goetz, Olga Kalashnikova and Mike Garay, JPL, 2011  </a:t>
              </a:r>
            </a:p>
          </p:txBody>
        </p:sp>
      </p:grpSp>
      <p:sp>
        <p:nvSpPr>
          <p:cNvPr id="6" name="Slide Number Placeholder 5"/>
          <p:cNvSpPr>
            <a:spLocks noGrp="1"/>
          </p:cNvSpPr>
          <p:nvPr>
            <p:ph type="sldNum" sz="quarter" idx="12"/>
          </p:nvPr>
        </p:nvSpPr>
        <p:spPr/>
        <p:txBody>
          <a:bodyPr/>
          <a:lstStyle/>
          <a:p>
            <a:fld id="{9512D3F0-1D1B-AB4A-A88C-3963E7D75F0D}" type="slidenum">
              <a:rPr lang="en-US" smtClean="0"/>
              <a:t>25</a:t>
            </a:fld>
            <a:endParaRPr lang="en-US" dirty="0"/>
          </a:p>
        </p:txBody>
      </p:sp>
    </p:spTree>
    <p:extLst>
      <p:ext uri="{BB962C8B-B14F-4D97-AF65-F5344CB8AC3E}">
        <p14:creationId xmlns:p14="http://schemas.microsoft.com/office/powerpoint/2010/main" val="6505804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50242" y="310978"/>
            <a:ext cx="8652118" cy="553998"/>
          </a:xfrm>
          <a:prstGeom prst="rect">
            <a:avLst/>
          </a:prstGeom>
          <a:noFill/>
        </p:spPr>
        <p:txBody>
          <a:bodyPr wrap="square" rtlCol="0">
            <a:spAutoFit/>
          </a:bodyPr>
          <a:lstStyle/>
          <a:p>
            <a:pPr algn="ctr"/>
            <a:r>
              <a:rPr lang="en-US" sz="2600" b="1" dirty="0">
                <a:solidFill>
                  <a:srgbClr val="000090"/>
                </a:solidFill>
                <a:latin typeface="Times New Roman"/>
                <a:cs typeface="Times New Roman"/>
              </a:rPr>
              <a:t>Taklamakan vs Gobi Dust Plume Heights and Wind Speeds</a:t>
            </a:r>
          </a:p>
          <a:p>
            <a:pPr algn="ctr"/>
            <a:endParaRPr lang="en-US" sz="400" b="1" dirty="0">
              <a:solidFill>
                <a:srgbClr val="000000"/>
              </a:solidFill>
              <a:latin typeface="Cambria"/>
              <a:cs typeface="Cambria"/>
            </a:endParaRPr>
          </a:p>
        </p:txBody>
      </p:sp>
      <p:grpSp>
        <p:nvGrpSpPr>
          <p:cNvPr id="3" name="Group 2"/>
          <p:cNvGrpSpPr/>
          <p:nvPr/>
        </p:nvGrpSpPr>
        <p:grpSpPr>
          <a:xfrm>
            <a:off x="370559" y="1229218"/>
            <a:ext cx="8444033" cy="5253018"/>
            <a:chOff x="370559" y="1229218"/>
            <a:chExt cx="8444033" cy="5253018"/>
          </a:xfrm>
        </p:grpSpPr>
        <p:grpSp>
          <p:nvGrpSpPr>
            <p:cNvPr id="18" name="Group 17"/>
            <p:cNvGrpSpPr/>
            <p:nvPr/>
          </p:nvGrpSpPr>
          <p:grpSpPr>
            <a:xfrm>
              <a:off x="370559" y="3859177"/>
              <a:ext cx="8444033" cy="2623059"/>
              <a:chOff x="358229" y="3673501"/>
              <a:chExt cx="8444033" cy="2623059"/>
            </a:xfrm>
          </p:grpSpPr>
          <p:pic>
            <p:nvPicPr>
              <p:cNvPr id="5" name="Picture 10" descr="ALL_DATA_Plume_Height_PDF.tiff"/>
              <p:cNvPicPr>
                <a:picLocks/>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86864" y="3978301"/>
                <a:ext cx="1828800" cy="1828800"/>
              </a:xfrm>
              <a:prstGeom prst="rect">
                <a:avLst/>
              </a:prstGeom>
              <a:noFill/>
              <a:ln w="12700">
                <a:solidFill>
                  <a:schemeClr val="tx1"/>
                </a:solidFill>
                <a:miter lim="800000"/>
                <a:headEnd/>
                <a:tailEnd/>
              </a:ln>
            </p:spPr>
          </p:pic>
          <p:pic>
            <p:nvPicPr>
              <p:cNvPr id="6" name="Picture 8" descr="Gobi_Cases_Plume_Height_PDF.tiff"/>
              <p:cNvPicPr>
                <a:picLocks/>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32879" y="3978301"/>
                <a:ext cx="1828800" cy="1828800"/>
              </a:xfrm>
              <a:prstGeom prst="rect">
                <a:avLst/>
              </a:prstGeom>
              <a:noFill/>
              <a:ln w="12700">
                <a:solidFill>
                  <a:schemeClr val="tx1"/>
                </a:solidFill>
                <a:miter lim="800000"/>
                <a:headEnd/>
                <a:tailEnd/>
              </a:ln>
            </p:spPr>
          </p:pic>
          <p:sp>
            <p:nvSpPr>
              <p:cNvPr id="7" name="TextBox 15"/>
              <p:cNvSpPr txBox="1">
                <a:spLocks noChangeArrowheads="1"/>
              </p:cNvSpPr>
              <p:nvPr/>
            </p:nvSpPr>
            <p:spPr bwMode="auto">
              <a:xfrm>
                <a:off x="2951904" y="4365557"/>
                <a:ext cx="1328737" cy="646113"/>
              </a:xfrm>
              <a:prstGeom prst="rect">
                <a:avLst/>
              </a:prstGeom>
              <a:noFill/>
              <a:ln w="9525">
                <a:noFill/>
                <a:miter lim="800000"/>
                <a:headEnd/>
                <a:tailEnd/>
              </a:ln>
            </p:spPr>
            <p:txBody>
              <a:bodyPr wrap="none">
                <a:prstTxWarp prst="textNoShape">
                  <a:avLst/>
                </a:prstTxWarp>
                <a:spAutoFit/>
              </a:bodyPr>
              <a:lstStyle/>
              <a:p>
                <a:pPr algn="ctr"/>
                <a:r>
                  <a:rPr lang="en-US" dirty="0">
                    <a:solidFill>
                      <a:srgbClr val="0000FF"/>
                    </a:solidFill>
                  </a:rPr>
                  <a:t>Gobi</a:t>
                </a:r>
              </a:p>
              <a:p>
                <a:r>
                  <a:rPr lang="en-US" dirty="0"/>
                  <a:t>Wind speed</a:t>
                </a:r>
              </a:p>
            </p:txBody>
          </p:sp>
          <p:pic>
            <p:nvPicPr>
              <p:cNvPr id="8" name="Picture 7" descr="Gobi_Cases_Wind_Speed_PDF.tiff"/>
              <p:cNvPicPr>
                <a:picLocks/>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47104" y="3984557"/>
                <a:ext cx="1828800" cy="1828800"/>
              </a:xfrm>
              <a:prstGeom prst="rect">
                <a:avLst/>
              </a:prstGeom>
              <a:noFill/>
              <a:ln w="12700">
                <a:solidFill>
                  <a:schemeClr val="tx1"/>
                </a:solidFill>
                <a:miter lim="800000"/>
                <a:headEnd/>
                <a:tailEnd/>
              </a:ln>
            </p:spPr>
          </p:pic>
          <p:pic>
            <p:nvPicPr>
              <p:cNvPr id="10" name="Picture 9" descr="ALL_DATA_Wind_Speed_PDF.tiff"/>
              <p:cNvPicPr>
                <a:picLocks/>
              </p:cNvPicPr>
              <p:nvPr/>
            </p:nvPicPr>
            <p:blipFill>
              <a:blip r:embed="rId5" cstate="screen">
                <a:extLst>
                  <a:ext uri="{28A0092B-C50C-407E-A947-70E740481C1C}">
                    <a14:useLocalDpi xmlns:a14="http://schemas.microsoft.com/office/drawing/2010/main"/>
                  </a:ext>
                </a:extLst>
              </a:blip>
              <a:srcRect/>
              <a:stretch>
                <a:fillRect/>
              </a:stretch>
            </p:blipFill>
            <p:spPr bwMode="auto">
              <a:xfrm>
                <a:off x="612474" y="3978301"/>
                <a:ext cx="1828800" cy="1828800"/>
              </a:xfrm>
              <a:prstGeom prst="rect">
                <a:avLst/>
              </a:prstGeom>
              <a:noFill/>
              <a:ln w="12700">
                <a:solidFill>
                  <a:schemeClr val="tx1"/>
                </a:solidFill>
                <a:miter lim="800000"/>
                <a:headEnd/>
                <a:tailEnd/>
              </a:ln>
            </p:spPr>
          </p:pic>
          <p:sp>
            <p:nvSpPr>
              <p:cNvPr id="11" name="TextBox 15"/>
              <p:cNvSpPr txBox="1">
                <a:spLocks noChangeArrowheads="1"/>
              </p:cNvSpPr>
              <p:nvPr/>
            </p:nvSpPr>
            <p:spPr bwMode="auto">
              <a:xfrm>
                <a:off x="993474" y="3673501"/>
                <a:ext cx="1071853" cy="646331"/>
              </a:xfrm>
              <a:prstGeom prst="rect">
                <a:avLst/>
              </a:prstGeom>
              <a:noFill/>
              <a:ln w="9525">
                <a:noFill/>
                <a:miter lim="800000"/>
                <a:headEnd/>
                <a:tailEnd/>
              </a:ln>
            </p:spPr>
            <p:txBody>
              <a:bodyPr wrap="none">
                <a:prstTxWarp prst="textNoShape">
                  <a:avLst/>
                </a:prstTxWarp>
                <a:spAutoFit/>
              </a:bodyPr>
              <a:lstStyle/>
              <a:p>
                <a:r>
                  <a:rPr lang="en-US" sz="1200" b="1" dirty="0">
                    <a:solidFill>
                      <a:srgbClr val="008000"/>
                    </a:solidFill>
                    <a:latin typeface="Cambria"/>
                    <a:cs typeface="Cambria"/>
                  </a:rPr>
                  <a:t>Taklamakan</a:t>
                </a:r>
              </a:p>
              <a:p>
                <a:endParaRPr lang="en-US" sz="1200" b="1" dirty="0">
                  <a:solidFill>
                    <a:srgbClr val="008000"/>
                  </a:solidFill>
                  <a:latin typeface="Cambria"/>
                  <a:cs typeface="Cambria"/>
                </a:endParaRPr>
              </a:p>
              <a:p>
                <a:r>
                  <a:rPr lang="en-US" sz="1200" b="1" dirty="0">
                    <a:solidFill>
                      <a:srgbClr val="000090"/>
                    </a:solidFill>
                    <a:latin typeface="Cambria"/>
                    <a:cs typeface="Cambria"/>
                  </a:rPr>
                  <a:t>Wind speed</a:t>
                </a:r>
              </a:p>
            </p:txBody>
          </p:sp>
          <p:sp>
            <p:nvSpPr>
              <p:cNvPr id="12" name="TextBox 13"/>
              <p:cNvSpPr txBox="1">
                <a:spLocks noChangeArrowheads="1"/>
              </p:cNvSpPr>
              <p:nvPr/>
            </p:nvSpPr>
            <p:spPr bwMode="auto">
              <a:xfrm>
                <a:off x="5067864" y="3673501"/>
                <a:ext cx="1146468" cy="830997"/>
              </a:xfrm>
              <a:prstGeom prst="rect">
                <a:avLst/>
              </a:prstGeom>
              <a:noFill/>
              <a:ln w="9525">
                <a:noFill/>
                <a:miter lim="800000"/>
                <a:headEnd/>
                <a:tailEnd/>
              </a:ln>
            </p:spPr>
            <p:txBody>
              <a:bodyPr wrap="none">
                <a:prstTxWarp prst="textNoShape">
                  <a:avLst/>
                </a:prstTxWarp>
                <a:spAutoFit/>
              </a:bodyPr>
              <a:lstStyle/>
              <a:p>
                <a:r>
                  <a:rPr lang="en-US" sz="1200" b="1" dirty="0">
                    <a:solidFill>
                      <a:srgbClr val="008000"/>
                    </a:solidFill>
                    <a:latin typeface="Cambria"/>
                    <a:cs typeface="Cambria"/>
                  </a:rPr>
                  <a:t>Taklamakan</a:t>
                </a:r>
              </a:p>
              <a:p>
                <a:endParaRPr lang="en-US" sz="1200" b="1" dirty="0">
                  <a:solidFill>
                    <a:srgbClr val="008000"/>
                  </a:solidFill>
                  <a:latin typeface="Cambria"/>
                  <a:cs typeface="Cambria"/>
                </a:endParaRPr>
              </a:p>
              <a:p>
                <a:r>
                  <a:rPr lang="en-US" sz="1200" b="1" dirty="0">
                    <a:solidFill>
                      <a:srgbClr val="000090"/>
                    </a:solidFill>
                    <a:latin typeface="Cambria"/>
                    <a:cs typeface="Cambria"/>
                  </a:rPr>
                  <a:t>Plume height </a:t>
                </a:r>
              </a:p>
              <a:p>
                <a:r>
                  <a:rPr lang="en-US" sz="1200" b="1" dirty="0">
                    <a:solidFill>
                      <a:srgbClr val="000090"/>
                    </a:solidFill>
                    <a:latin typeface="Cambria"/>
                    <a:cs typeface="Cambria"/>
                  </a:rPr>
                  <a:t>above terrain</a:t>
                </a:r>
              </a:p>
            </p:txBody>
          </p:sp>
          <p:sp>
            <p:nvSpPr>
              <p:cNvPr id="13" name="TextBox 12"/>
              <p:cNvSpPr txBox="1">
                <a:spLocks noChangeArrowheads="1"/>
              </p:cNvSpPr>
              <p:nvPr/>
            </p:nvSpPr>
            <p:spPr bwMode="auto">
              <a:xfrm>
                <a:off x="7158295" y="3673501"/>
                <a:ext cx="1146468" cy="830997"/>
              </a:xfrm>
              <a:prstGeom prst="rect">
                <a:avLst/>
              </a:prstGeom>
              <a:noFill/>
              <a:ln w="9525">
                <a:noFill/>
                <a:miter lim="800000"/>
                <a:headEnd/>
                <a:tailEnd/>
              </a:ln>
            </p:spPr>
            <p:txBody>
              <a:bodyPr wrap="none">
                <a:prstTxWarp prst="textNoShape">
                  <a:avLst/>
                </a:prstTxWarp>
                <a:spAutoFit/>
              </a:bodyPr>
              <a:lstStyle/>
              <a:p>
                <a:pPr algn="ctr"/>
                <a:r>
                  <a:rPr lang="en-US" sz="1200" b="1" dirty="0">
                    <a:solidFill>
                      <a:srgbClr val="FF0000"/>
                    </a:solidFill>
                    <a:latin typeface="Cambria"/>
                    <a:cs typeface="Cambria"/>
                  </a:rPr>
                  <a:t>Gobi</a:t>
                </a:r>
              </a:p>
              <a:p>
                <a:pPr algn="ctr"/>
                <a:endParaRPr lang="en-US" sz="1200" b="1" dirty="0">
                  <a:solidFill>
                    <a:srgbClr val="FF0000"/>
                  </a:solidFill>
                  <a:latin typeface="Cambria"/>
                  <a:cs typeface="Cambria"/>
                </a:endParaRPr>
              </a:p>
              <a:p>
                <a:r>
                  <a:rPr lang="en-US" sz="1200" b="1" dirty="0">
                    <a:solidFill>
                      <a:srgbClr val="000090"/>
                    </a:solidFill>
                    <a:latin typeface="Cambria"/>
                    <a:cs typeface="Cambria"/>
                  </a:rPr>
                  <a:t>Plume height </a:t>
                </a:r>
              </a:p>
              <a:p>
                <a:r>
                  <a:rPr lang="en-US" sz="1200" b="1" dirty="0">
                    <a:solidFill>
                      <a:srgbClr val="000090"/>
                    </a:solidFill>
                    <a:latin typeface="Cambria"/>
                    <a:cs typeface="Cambria"/>
                  </a:rPr>
                  <a:t>above terrain</a:t>
                </a:r>
              </a:p>
            </p:txBody>
          </p:sp>
          <p:sp>
            <p:nvSpPr>
              <p:cNvPr id="14" name="TextBox 15"/>
              <p:cNvSpPr txBox="1">
                <a:spLocks noChangeArrowheads="1"/>
              </p:cNvSpPr>
              <p:nvPr/>
            </p:nvSpPr>
            <p:spPr bwMode="auto">
              <a:xfrm>
                <a:off x="3087435" y="3679757"/>
                <a:ext cx="1031051" cy="646331"/>
              </a:xfrm>
              <a:prstGeom prst="rect">
                <a:avLst/>
              </a:prstGeom>
              <a:noFill/>
              <a:ln w="9525">
                <a:noFill/>
                <a:miter lim="800000"/>
                <a:headEnd/>
                <a:tailEnd/>
              </a:ln>
            </p:spPr>
            <p:txBody>
              <a:bodyPr wrap="none">
                <a:prstTxWarp prst="textNoShape">
                  <a:avLst/>
                </a:prstTxWarp>
                <a:spAutoFit/>
              </a:bodyPr>
              <a:lstStyle/>
              <a:p>
                <a:pPr algn="ctr"/>
                <a:r>
                  <a:rPr lang="en-US" sz="1200" b="1" dirty="0">
                    <a:solidFill>
                      <a:srgbClr val="FF0000"/>
                    </a:solidFill>
                    <a:latin typeface="Cambria"/>
                    <a:cs typeface="Cambria"/>
                  </a:rPr>
                  <a:t>Gobi</a:t>
                </a:r>
              </a:p>
              <a:p>
                <a:pPr algn="ctr"/>
                <a:endParaRPr lang="en-US" sz="1200" b="1" dirty="0">
                  <a:solidFill>
                    <a:srgbClr val="FF0000"/>
                  </a:solidFill>
                  <a:latin typeface="Cambria"/>
                  <a:cs typeface="Cambria"/>
                </a:endParaRPr>
              </a:p>
              <a:p>
                <a:r>
                  <a:rPr lang="en-US" sz="1200" b="1" dirty="0">
                    <a:solidFill>
                      <a:srgbClr val="000090"/>
                    </a:solidFill>
                    <a:latin typeface="Cambria"/>
                    <a:cs typeface="Cambria"/>
                  </a:rPr>
                  <a:t>Wind speed</a:t>
                </a:r>
              </a:p>
            </p:txBody>
          </p:sp>
          <p:cxnSp>
            <p:nvCxnSpPr>
              <p:cNvPr id="17" name="Straight Arrow Connector 16"/>
              <p:cNvCxnSpPr/>
              <p:nvPr/>
            </p:nvCxnSpPr>
            <p:spPr bwMode="auto">
              <a:xfrm flipH="1" flipV="1">
                <a:off x="3561504" y="4365557"/>
                <a:ext cx="381000" cy="381000"/>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1" name="TextBox 20"/>
              <p:cNvSpPr txBox="1"/>
              <p:nvPr/>
            </p:nvSpPr>
            <p:spPr>
              <a:xfrm>
                <a:off x="3755213" y="4746557"/>
                <a:ext cx="720122" cy="246221"/>
              </a:xfrm>
              <a:prstGeom prst="rect">
                <a:avLst/>
              </a:prstGeom>
              <a:noFill/>
            </p:spPr>
            <p:txBody>
              <a:bodyPr wrap="square" rtlCol="0">
                <a:spAutoFit/>
              </a:bodyPr>
              <a:lstStyle/>
              <a:p>
                <a:r>
                  <a:rPr lang="en-US" sz="1000" b="1" dirty="0">
                    <a:solidFill>
                      <a:srgbClr val="FF0000"/>
                    </a:solidFill>
                    <a:latin typeface="Arial"/>
                    <a:cs typeface="Arial"/>
                  </a:rPr>
                  <a:t>19 m/sec</a:t>
                </a:r>
              </a:p>
            </p:txBody>
          </p:sp>
          <p:cxnSp>
            <p:nvCxnSpPr>
              <p:cNvPr id="29" name="Straight Arrow Connector 28"/>
              <p:cNvCxnSpPr/>
              <p:nvPr/>
            </p:nvCxnSpPr>
            <p:spPr bwMode="auto">
              <a:xfrm flipH="1">
                <a:off x="1166547" y="4740301"/>
                <a:ext cx="512728" cy="336609"/>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 name="TextBox 31"/>
              <p:cNvSpPr txBox="1"/>
              <p:nvPr/>
            </p:nvSpPr>
            <p:spPr>
              <a:xfrm>
                <a:off x="1526874" y="4511701"/>
                <a:ext cx="707682" cy="246221"/>
              </a:xfrm>
              <a:prstGeom prst="rect">
                <a:avLst/>
              </a:prstGeom>
              <a:noFill/>
            </p:spPr>
            <p:txBody>
              <a:bodyPr wrap="square" rtlCol="0">
                <a:spAutoFit/>
              </a:bodyPr>
              <a:lstStyle/>
              <a:p>
                <a:r>
                  <a:rPr lang="en-US" sz="1000" b="1" dirty="0">
                    <a:solidFill>
                      <a:srgbClr val="FF0000"/>
                    </a:solidFill>
                    <a:latin typeface="Arial"/>
                    <a:cs typeface="Arial"/>
                  </a:rPr>
                  <a:t>8 m/sec</a:t>
                </a:r>
              </a:p>
            </p:txBody>
          </p:sp>
          <p:cxnSp>
            <p:nvCxnSpPr>
              <p:cNvPr id="35" name="Straight Arrow Connector 34"/>
              <p:cNvCxnSpPr>
                <a:stCxn id="37" idx="1"/>
              </p:cNvCxnSpPr>
              <p:nvPr/>
            </p:nvCxnSpPr>
            <p:spPr bwMode="auto">
              <a:xfrm flipH="1">
                <a:off x="5161193" y="4759856"/>
                <a:ext cx="562183" cy="226335"/>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 name="TextBox 36"/>
              <p:cNvSpPr txBox="1"/>
              <p:nvPr/>
            </p:nvSpPr>
            <p:spPr>
              <a:xfrm>
                <a:off x="5723376" y="4636745"/>
                <a:ext cx="595871" cy="246221"/>
              </a:xfrm>
              <a:prstGeom prst="rect">
                <a:avLst/>
              </a:prstGeom>
              <a:noFill/>
            </p:spPr>
            <p:txBody>
              <a:bodyPr wrap="square" rtlCol="0">
                <a:spAutoFit/>
              </a:bodyPr>
              <a:lstStyle/>
              <a:p>
                <a:r>
                  <a:rPr lang="en-US" sz="1000" b="1" dirty="0">
                    <a:solidFill>
                      <a:srgbClr val="FF0000"/>
                    </a:solidFill>
                    <a:latin typeface="Arial"/>
                    <a:cs typeface="Arial"/>
                  </a:rPr>
                  <a:t>800 m</a:t>
                </a:r>
              </a:p>
            </p:txBody>
          </p:sp>
          <p:cxnSp>
            <p:nvCxnSpPr>
              <p:cNvPr id="38" name="Straight Arrow Connector 37"/>
              <p:cNvCxnSpPr>
                <a:stCxn id="40" idx="1"/>
              </p:cNvCxnSpPr>
              <p:nvPr/>
            </p:nvCxnSpPr>
            <p:spPr bwMode="auto">
              <a:xfrm flipH="1" flipV="1">
                <a:off x="7313593" y="4665188"/>
                <a:ext cx="495437" cy="231448"/>
              </a:xfrm>
              <a:prstGeom prst="straightConnector1">
                <a:avLst/>
              </a:prstGeom>
              <a:solidFill>
                <a:schemeClr val="accent1"/>
              </a:solidFill>
              <a:ln w="12700" cap="flat" cmpd="sng" algn="ctr">
                <a:solidFill>
                  <a:srgbClr val="FF0000"/>
                </a:solidFill>
                <a:prstDash val="solid"/>
                <a:round/>
                <a:headEnd type="none" w="med" len="med"/>
                <a:tailEnd type="arrow"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0" name="TextBox 39"/>
              <p:cNvSpPr txBox="1"/>
              <p:nvPr/>
            </p:nvSpPr>
            <p:spPr>
              <a:xfrm>
                <a:off x="7809030" y="4773525"/>
                <a:ext cx="609528" cy="246221"/>
              </a:xfrm>
              <a:prstGeom prst="rect">
                <a:avLst/>
              </a:prstGeom>
              <a:noFill/>
            </p:spPr>
            <p:txBody>
              <a:bodyPr wrap="square" rtlCol="0">
                <a:spAutoFit/>
              </a:bodyPr>
              <a:lstStyle/>
              <a:p>
                <a:r>
                  <a:rPr lang="en-US" sz="1000" b="1" dirty="0">
                    <a:solidFill>
                      <a:srgbClr val="FF0000"/>
                    </a:solidFill>
                    <a:latin typeface="Arial"/>
                    <a:cs typeface="Arial"/>
                  </a:rPr>
                  <a:t>900 m</a:t>
                </a:r>
              </a:p>
            </p:txBody>
          </p:sp>
          <p:sp>
            <p:nvSpPr>
              <p:cNvPr id="25" name="TextBox 24"/>
              <p:cNvSpPr txBox="1"/>
              <p:nvPr/>
            </p:nvSpPr>
            <p:spPr>
              <a:xfrm>
                <a:off x="358229" y="5896450"/>
                <a:ext cx="8444033" cy="400110"/>
              </a:xfrm>
              <a:prstGeom prst="rect">
                <a:avLst/>
              </a:prstGeom>
              <a:noFill/>
            </p:spPr>
            <p:txBody>
              <a:bodyPr wrap="square" rtlCol="0">
                <a:spAutoFit/>
              </a:bodyPr>
              <a:lstStyle/>
              <a:p>
                <a:pPr algn="ctr"/>
                <a:endParaRPr lang="en-US" sz="400" b="1" dirty="0">
                  <a:solidFill>
                    <a:srgbClr val="000000"/>
                  </a:solidFill>
                  <a:latin typeface="Cambria"/>
                  <a:cs typeface="Cambria"/>
                </a:endParaRPr>
              </a:p>
              <a:p>
                <a:pPr algn="ctr"/>
                <a:r>
                  <a:rPr lang="en-US" sz="1600" b="1" dirty="0">
                    <a:solidFill>
                      <a:srgbClr val="000090"/>
                    </a:solidFill>
                    <a:latin typeface="Times New Roman"/>
                    <a:cs typeface="Times New Roman"/>
                  </a:rPr>
                  <a:t>Courtesy of Michael Goetz, Olga Kalashnikova and Mike Garay, JPL, 2011</a:t>
                </a:r>
              </a:p>
            </p:txBody>
          </p:sp>
        </p:grpSp>
        <p:grpSp>
          <p:nvGrpSpPr>
            <p:cNvPr id="2" name="Group 1"/>
            <p:cNvGrpSpPr/>
            <p:nvPr/>
          </p:nvGrpSpPr>
          <p:grpSpPr>
            <a:xfrm>
              <a:off x="1578285" y="1229218"/>
              <a:ext cx="5868843" cy="2407094"/>
              <a:chOff x="1578285" y="1119319"/>
              <a:chExt cx="5868843" cy="2407094"/>
            </a:xfrm>
          </p:grpSpPr>
          <p:pic>
            <p:nvPicPr>
              <p:cNvPr id="16" name="Picture 15" descr="TaklamakanAndGobi.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78285" y="1119319"/>
                <a:ext cx="5868843" cy="2407094"/>
              </a:xfrm>
              <a:prstGeom prst="rect">
                <a:avLst/>
              </a:prstGeom>
              <a:ln w="12700">
                <a:solidFill>
                  <a:schemeClr val="tx1"/>
                </a:solidFill>
              </a:ln>
            </p:spPr>
          </p:pic>
          <p:sp>
            <p:nvSpPr>
              <p:cNvPr id="24" name="Oval 23"/>
              <p:cNvSpPr/>
              <p:nvPr/>
            </p:nvSpPr>
            <p:spPr bwMode="auto">
              <a:xfrm>
                <a:off x="2148804" y="2313432"/>
                <a:ext cx="402336" cy="292608"/>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9" name="Oval 8"/>
              <p:cNvSpPr/>
              <p:nvPr/>
            </p:nvSpPr>
            <p:spPr bwMode="auto">
              <a:xfrm>
                <a:off x="1632619" y="2596195"/>
                <a:ext cx="676656" cy="347472"/>
              </a:xfrm>
              <a:prstGeom prst="ellipse">
                <a:avLst/>
              </a:prstGeom>
              <a:noFill/>
              <a:ln w="3175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grpSp>
      </p:grpSp>
      <p:sp>
        <p:nvSpPr>
          <p:cNvPr id="19" name="Slide Number Placeholder 18"/>
          <p:cNvSpPr>
            <a:spLocks noGrp="1"/>
          </p:cNvSpPr>
          <p:nvPr>
            <p:ph type="sldNum" sz="quarter" idx="12"/>
          </p:nvPr>
        </p:nvSpPr>
        <p:spPr/>
        <p:txBody>
          <a:bodyPr/>
          <a:lstStyle/>
          <a:p>
            <a:fld id="{9512D3F0-1D1B-AB4A-A88C-3963E7D75F0D}" type="slidenum">
              <a:rPr lang="en-US" smtClean="0"/>
              <a:t>26</a:t>
            </a:fld>
            <a:endParaRPr lang="en-US" dirty="0"/>
          </a:p>
        </p:txBody>
      </p:sp>
    </p:spTree>
    <p:extLst>
      <p:ext uri="{BB962C8B-B14F-4D97-AF65-F5344CB8AC3E}">
        <p14:creationId xmlns:p14="http://schemas.microsoft.com/office/powerpoint/2010/main" val="423205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FF0000"/>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27</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97999" y="378848"/>
            <a:ext cx="8556869" cy="554665"/>
          </a:xfrm>
          <a:prstGeom prst="rect">
            <a:avLst/>
          </a:prstGeom>
        </p:spPr>
        <p:txBody>
          <a:bodyPr/>
          <a:lstStyle>
            <a:lvl1pPr algn="ctr" rtl="0" eaLnBrk="0" fontAlgn="base" hangingPunct="0">
              <a:spcBef>
                <a:spcPct val="0"/>
              </a:spcBef>
              <a:spcAft>
                <a:spcPct val="0"/>
              </a:spcAft>
              <a:defRPr sz="3000" b="1" i="0" u="none">
                <a:solidFill>
                  <a:srgbClr val="000090"/>
                </a:solidFill>
                <a:latin typeface="Times New Roman"/>
                <a:ea typeface="+mj-ea"/>
                <a:cs typeface="Times New Roman"/>
              </a:defRPr>
            </a:lvl1pPr>
            <a:lvl2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2pPr>
            <a:lvl3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3pPr>
            <a:lvl4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4pPr>
            <a:lvl5pPr algn="ctr" rtl="0" eaLnBrk="0" fontAlgn="base" hangingPunct="0">
              <a:spcBef>
                <a:spcPct val="0"/>
              </a:spcBef>
              <a:spcAft>
                <a:spcPct val="0"/>
              </a:spcAft>
              <a:defRPr sz="3400" b="1" u="sng">
                <a:solidFill>
                  <a:srgbClr val="000090"/>
                </a:solidFill>
                <a:latin typeface="Cambria" charset="0"/>
                <a:ea typeface="MS Pゴシック" charset="0"/>
                <a:cs typeface="MS Pゴシック" charset="0"/>
              </a:defRPr>
            </a:lvl5pPr>
            <a:lvl6pPr marL="4572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6pPr>
            <a:lvl7pPr marL="9144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7pPr>
            <a:lvl8pPr marL="13716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8pPr>
            <a:lvl9pPr marL="1828800" algn="ctr" rtl="0" fontAlgn="base">
              <a:spcBef>
                <a:spcPct val="0"/>
              </a:spcBef>
              <a:spcAft>
                <a:spcPct val="0"/>
              </a:spcAft>
              <a:defRPr sz="4000" u="sng">
                <a:solidFill>
                  <a:srgbClr val="051B84"/>
                </a:solidFill>
                <a:latin typeface="Copperplate Gothic Light" charset="0"/>
                <a:ea typeface="MS Pゴシック" charset="0"/>
                <a:cs typeface="MS Pゴシック" charset="0"/>
              </a:defRPr>
            </a:lvl9pPr>
          </a:lstStyle>
          <a:p>
            <a:r>
              <a:rPr lang="en-US" sz="2600" dirty="0"/>
              <a:t>Volcanic Plumes - Puyehue-Cordon, Chile - June, 2011</a:t>
            </a:r>
          </a:p>
        </p:txBody>
      </p:sp>
      <p:pic>
        <p:nvPicPr>
          <p:cNvPr id="7" name="Picture 6" descr="PuyehuePhoto.jpg"/>
          <p:cNvPicPr>
            <a:picLocks noChangeAspect="1"/>
          </p:cNvPicPr>
          <p:nvPr/>
        </p:nvPicPr>
        <p:blipFill>
          <a:blip r:embed="rId2">
            <a:extLst>
              <a:ext uri="{BEBA8EAE-BF5A-486C-A8C5-ECC9F3942E4B}">
                <a14:imgProps xmlns:a14="http://schemas.microsoft.com/office/drawing/2010/main">
                  <a14:imgLayer r:embed="rId3">
                    <a14:imgEffect>
                      <a14:sharpenSoften amount="20000"/>
                    </a14:imgEffect>
                    <a14:imgEffect>
                      <a14:brightnessContrast contrast="-11000"/>
                    </a14:imgEffect>
                  </a14:imgLayer>
                </a14:imgProps>
              </a:ext>
              <a:ext uri="{28A0092B-C50C-407E-A947-70E740481C1C}">
                <a14:useLocalDpi xmlns:a14="http://schemas.microsoft.com/office/drawing/2010/main"/>
              </a:ext>
            </a:extLst>
          </a:blip>
          <a:stretch>
            <a:fillRect/>
          </a:stretch>
        </p:blipFill>
        <p:spPr>
          <a:xfrm>
            <a:off x="749808" y="1170597"/>
            <a:ext cx="7629075" cy="5047488"/>
          </a:xfrm>
          <a:prstGeom prst="rect">
            <a:avLst/>
          </a:prstGeom>
          <a:ln w="12700">
            <a:noFill/>
          </a:ln>
        </p:spPr>
      </p:pic>
      <p:sp>
        <p:nvSpPr>
          <p:cNvPr id="4" name="Slide Number Placeholder 3"/>
          <p:cNvSpPr>
            <a:spLocks noGrp="1"/>
          </p:cNvSpPr>
          <p:nvPr>
            <p:ph type="sldNum" sz="quarter" idx="12"/>
          </p:nvPr>
        </p:nvSpPr>
        <p:spPr/>
        <p:txBody>
          <a:bodyPr/>
          <a:lstStyle/>
          <a:p>
            <a:fld id="{9512D3F0-1D1B-AB4A-A88C-3963E7D75F0D}" type="slidenum">
              <a:rPr lang="en-US" smtClean="0"/>
              <a:t>28</a:t>
            </a:fld>
            <a:endParaRPr lang="en-US" dirty="0"/>
          </a:p>
        </p:txBody>
      </p:sp>
    </p:spTree>
    <p:extLst>
      <p:ext uri="{BB962C8B-B14F-4D97-AF65-F5344CB8AC3E}">
        <p14:creationId xmlns:p14="http://schemas.microsoft.com/office/powerpoint/2010/main" val="3858857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24865"/>
            <a:ext cx="7772400" cy="381000"/>
          </a:xfrm>
        </p:spPr>
        <p:txBody>
          <a:bodyPr>
            <a:normAutofit fontScale="90000"/>
          </a:bodyPr>
          <a:lstStyle/>
          <a:p>
            <a:r>
              <a:rPr lang="en-US" dirty="0"/>
              <a:t>Puyehue-Cordon Eruption - Animation</a:t>
            </a:r>
          </a:p>
        </p:txBody>
      </p:sp>
      <p:pic>
        <p:nvPicPr>
          <p:cNvPr id="3" name="O61064_B123_ash_5fps_6.0Mbits_BES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8581" y="921947"/>
            <a:ext cx="7512577" cy="5365754"/>
          </a:xfrm>
          <a:prstGeom prst="rect">
            <a:avLst/>
          </a:prstGeom>
          <a:ln w="12700">
            <a:solidFill>
              <a:schemeClr val="tx1"/>
            </a:solidFill>
          </a:ln>
        </p:spPr>
      </p:pic>
      <p:sp>
        <p:nvSpPr>
          <p:cNvPr id="6" name="Slide Number Placeholder 5"/>
          <p:cNvSpPr>
            <a:spLocks noGrp="1"/>
          </p:cNvSpPr>
          <p:nvPr>
            <p:ph type="sldNum" sz="quarter" idx="12"/>
          </p:nvPr>
        </p:nvSpPr>
        <p:spPr/>
        <p:txBody>
          <a:bodyPr/>
          <a:lstStyle/>
          <a:p>
            <a:fld id="{9512D3F0-1D1B-AB4A-A88C-3963E7D75F0D}" type="slidenum">
              <a:rPr lang="en-US" smtClean="0"/>
              <a:t>29</a:t>
            </a:fld>
            <a:endParaRPr lang="en-US" dirty="0"/>
          </a:p>
        </p:txBody>
      </p:sp>
      <p:sp>
        <p:nvSpPr>
          <p:cNvPr id="5" name="TextBox 4"/>
          <p:cNvSpPr txBox="1"/>
          <p:nvPr/>
        </p:nvSpPr>
        <p:spPr>
          <a:xfrm>
            <a:off x="616150" y="6519446"/>
            <a:ext cx="5180682" cy="338554"/>
          </a:xfrm>
          <a:prstGeom prst="rect">
            <a:avLst/>
          </a:prstGeom>
          <a:noFill/>
        </p:spPr>
        <p:txBody>
          <a:bodyPr wrap="square" rtlCol="0">
            <a:spAutoFit/>
          </a:bodyPr>
          <a:lstStyle/>
          <a:p>
            <a:pPr algn="ctr"/>
            <a:r>
              <a:rPr lang="en-US" sz="1600" b="1" dirty="0">
                <a:solidFill>
                  <a:srgbClr val="000090"/>
                </a:solidFill>
                <a:latin typeface="Arial"/>
                <a:cs typeface="Arial"/>
              </a:rPr>
              <a:t>Hover over window then click arrow to start movie</a:t>
            </a:r>
          </a:p>
        </p:txBody>
      </p:sp>
    </p:spTree>
    <p:extLst>
      <p:ext uri="{BB962C8B-B14F-4D97-AF65-F5344CB8AC3E}">
        <p14:creationId xmlns:p14="http://schemas.microsoft.com/office/powerpoint/2010/main" val="23777599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repeatCount="indefinite"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3</a:t>
            </a:fld>
            <a:endParaRPr lang="en-US" dirty="0"/>
          </a:p>
        </p:txBody>
      </p:sp>
      <p:pic>
        <p:nvPicPr>
          <p:cNvPr id="5" name="Picture 4" descr="MariaScienceReason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7"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3</a:t>
            </a:fld>
            <a:endParaRPr lang="en-US" dirty="0"/>
          </a:p>
        </p:txBody>
      </p:sp>
    </p:spTree>
    <p:extLst>
      <p:ext uri="{BB962C8B-B14F-4D97-AF65-F5344CB8AC3E}">
        <p14:creationId xmlns:p14="http://schemas.microsoft.com/office/powerpoint/2010/main" val="843382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9756" y="316157"/>
            <a:ext cx="7772400" cy="750059"/>
          </a:xfrm>
        </p:spPr>
        <p:txBody>
          <a:bodyPr>
            <a:normAutofit fontScale="90000"/>
          </a:bodyPr>
          <a:lstStyle/>
          <a:p>
            <a:r>
              <a:rPr lang="en-US" dirty="0"/>
              <a:t>Puyehue-Cordon Eruption</a:t>
            </a:r>
            <a:br>
              <a:rPr lang="en-US" dirty="0"/>
            </a:br>
            <a:r>
              <a:rPr lang="en-US" sz="2000" dirty="0"/>
              <a:t>Orbit 61064 - June 11, 2011</a:t>
            </a:r>
          </a:p>
        </p:txBody>
      </p:sp>
      <p:grpSp>
        <p:nvGrpSpPr>
          <p:cNvPr id="8" name="Group 7"/>
          <p:cNvGrpSpPr/>
          <p:nvPr/>
        </p:nvGrpSpPr>
        <p:grpSpPr>
          <a:xfrm>
            <a:off x="554466" y="1358491"/>
            <a:ext cx="8048247" cy="4818121"/>
            <a:chOff x="554466" y="1193734"/>
            <a:chExt cx="8048247" cy="4818121"/>
          </a:xfrm>
        </p:grpSpPr>
        <p:pic>
          <p:nvPicPr>
            <p:cNvPr id="3" name="Picture 2" descr="PuyehueAnnotated.jpg"/>
            <p:cNvPicPr>
              <a:picLocks noChangeAspect="1"/>
            </p:cNvPicPr>
            <p:nvPr/>
          </p:nvPicPr>
          <p:blipFill>
            <a:blip r:embed="rId2" cstate="screen">
              <a:extLst>
                <a:ext uri="{BEBA8EAE-BF5A-486C-A8C5-ECC9F3942E4B}">
                  <a14:imgProps xmlns:a14="http://schemas.microsoft.com/office/drawing/2010/main">
                    <a14:imgLayer r:embed="rId3">
                      <a14:imgEffect>
                        <a14:sharpenSoften amount="35000"/>
                      </a14:imgEffect>
                      <a14:imgEffect>
                        <a14:colorTemperature colorTemp="7370"/>
                      </a14:imgEffect>
                      <a14:imgEffect>
                        <a14:brightnessContrast bright="24000" contrast="-33000"/>
                      </a14:imgEffect>
                    </a14:imgLayer>
                  </a14:imgProps>
                </a:ext>
                <a:ext uri="{28A0092B-C50C-407E-A947-70E740481C1C}">
                  <a14:useLocalDpi xmlns:a14="http://schemas.microsoft.com/office/drawing/2010/main"/>
                </a:ext>
              </a:extLst>
            </a:blip>
            <a:stretch>
              <a:fillRect/>
            </a:stretch>
          </p:blipFill>
          <p:spPr>
            <a:xfrm>
              <a:off x="554466" y="1193734"/>
              <a:ext cx="8048247" cy="4818121"/>
            </a:xfrm>
            <a:prstGeom prst="rect">
              <a:avLst/>
            </a:prstGeom>
          </p:spPr>
        </p:pic>
        <p:cxnSp>
          <p:nvCxnSpPr>
            <p:cNvPr id="6" name="Straight Arrow Connector 5"/>
            <p:cNvCxnSpPr/>
            <p:nvPr/>
          </p:nvCxnSpPr>
          <p:spPr>
            <a:xfrm flipV="1">
              <a:off x="1707116" y="1500372"/>
              <a:ext cx="6846186" cy="41349"/>
            </a:xfrm>
            <a:prstGeom prst="straightConnector1">
              <a:avLst/>
            </a:prstGeom>
            <a:ln w="19050" cmpd="sng">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960039" y="1541721"/>
              <a:ext cx="793582" cy="307777"/>
            </a:xfrm>
            <a:prstGeom prst="rect">
              <a:avLst/>
            </a:prstGeom>
            <a:noFill/>
          </p:spPr>
          <p:txBody>
            <a:bodyPr wrap="none" rtlCol="0">
              <a:spAutoFit/>
            </a:bodyPr>
            <a:lstStyle/>
            <a:p>
              <a:r>
                <a:rPr lang="en-US" sz="1400" b="1" dirty="0">
                  <a:solidFill>
                    <a:srgbClr val="FF0000"/>
                  </a:solidFill>
                  <a:latin typeface="Arial"/>
                  <a:cs typeface="Arial"/>
                </a:rPr>
                <a:t>275 km</a:t>
              </a:r>
            </a:p>
          </p:txBody>
        </p:sp>
      </p:grpSp>
      <p:sp>
        <p:nvSpPr>
          <p:cNvPr id="9" name="Slide Number Placeholder 8"/>
          <p:cNvSpPr>
            <a:spLocks noGrp="1"/>
          </p:cNvSpPr>
          <p:nvPr>
            <p:ph type="sldNum" sz="quarter" idx="12"/>
          </p:nvPr>
        </p:nvSpPr>
        <p:spPr/>
        <p:txBody>
          <a:bodyPr/>
          <a:lstStyle/>
          <a:p>
            <a:fld id="{9512D3F0-1D1B-AB4A-A88C-3963E7D75F0D}" type="slidenum">
              <a:rPr lang="en-US" smtClean="0"/>
              <a:t>30</a:t>
            </a:fld>
            <a:endParaRPr lang="en-US" dirty="0"/>
          </a:p>
        </p:txBody>
      </p:sp>
    </p:spTree>
    <p:extLst>
      <p:ext uri="{BB962C8B-B14F-4D97-AF65-F5344CB8AC3E}">
        <p14:creationId xmlns:p14="http://schemas.microsoft.com/office/powerpoint/2010/main" val="3579817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78" y="441653"/>
            <a:ext cx="7772400" cy="381000"/>
          </a:xfrm>
        </p:spPr>
        <p:txBody>
          <a:bodyPr>
            <a:normAutofit fontScale="90000"/>
          </a:bodyPr>
          <a:lstStyle/>
          <a:p>
            <a:r>
              <a:rPr lang="en-US" dirty="0"/>
              <a:t>Puyehue-Cordon – Height Retrievals </a:t>
            </a:r>
          </a:p>
        </p:txBody>
      </p:sp>
      <p:grpSp>
        <p:nvGrpSpPr>
          <p:cNvPr id="3" name="Group 2"/>
          <p:cNvGrpSpPr/>
          <p:nvPr/>
        </p:nvGrpSpPr>
        <p:grpSpPr>
          <a:xfrm>
            <a:off x="461665" y="1195544"/>
            <a:ext cx="8420657" cy="5361329"/>
            <a:chOff x="461665" y="1195544"/>
            <a:chExt cx="8420657" cy="5361329"/>
          </a:xfrm>
        </p:grpSpPr>
        <p:pic>
          <p:nvPicPr>
            <p:cNvPr id="13" name="Picture 12" descr="PuyehueColorHeights.jpg"/>
            <p:cNvPicPr>
              <a:picLocks noChangeAspect="1"/>
            </p:cNvPicPr>
            <p:nvPr/>
          </p:nvPicPr>
          <p:blipFill>
            <a:blip r:embed="rId2" cstate="screen">
              <a:extLst>
                <a:ext uri="{BEBA8EAE-BF5A-486C-A8C5-ECC9F3942E4B}">
                  <a14:imgProps xmlns:a14="http://schemas.microsoft.com/office/drawing/2010/main">
                    <a14:imgLayer r:embed="rId3">
                      <a14:imgEffect>
                        <a14:sharpenSoften amount="43000"/>
                      </a14:imgEffect>
                      <a14:imgEffect>
                        <a14:saturation sat="113000"/>
                      </a14:imgEffect>
                      <a14:imgEffect>
                        <a14:brightnessContrast bright="9000" contrast="-33000"/>
                      </a14:imgEffect>
                    </a14:imgLayer>
                  </a14:imgProps>
                </a:ext>
                <a:ext uri="{28A0092B-C50C-407E-A947-70E740481C1C}">
                  <a14:useLocalDpi xmlns:a14="http://schemas.microsoft.com/office/drawing/2010/main"/>
                </a:ext>
              </a:extLst>
            </a:blip>
            <a:stretch>
              <a:fillRect/>
            </a:stretch>
          </p:blipFill>
          <p:spPr>
            <a:xfrm>
              <a:off x="461665" y="1195544"/>
              <a:ext cx="4795036" cy="3374136"/>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2366" y="4394715"/>
              <a:ext cx="3255593" cy="2162158"/>
            </a:xfrm>
            <a:prstGeom prst="rect">
              <a:avLst/>
            </a:prstGeom>
            <a:ln w="12700">
              <a:solidFill>
                <a:schemeClr val="tx1"/>
              </a:solidFill>
            </a:ln>
          </p:spPr>
        </p:pic>
        <p:cxnSp>
          <p:nvCxnSpPr>
            <p:cNvPr id="11" name="Straight Arrow Connector 10"/>
            <p:cNvCxnSpPr/>
            <p:nvPr/>
          </p:nvCxnSpPr>
          <p:spPr bwMode="auto">
            <a:xfrm flipH="1" flipV="1">
              <a:off x="5159289" y="3425184"/>
              <a:ext cx="427397" cy="665499"/>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outerShdw blurRad="63500" dist="38099" dir="2700000" algn="ctr" rotWithShape="0">
                <a:schemeClr val="bg2">
                  <a:alpha val="74998"/>
                </a:schemeClr>
              </a:outerShdw>
            </a:effectLst>
          </p:spPr>
        </p:cxnSp>
        <p:cxnSp>
          <p:nvCxnSpPr>
            <p:cNvPr id="12" name="Straight Arrow Connector 11"/>
            <p:cNvCxnSpPr/>
            <p:nvPr/>
          </p:nvCxnSpPr>
          <p:spPr bwMode="auto">
            <a:xfrm flipV="1">
              <a:off x="3933067" y="3828147"/>
              <a:ext cx="316477" cy="567439"/>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effectLst>
          </p:spPr>
        </p:cxnSp>
        <p:cxnSp>
          <p:nvCxnSpPr>
            <p:cNvPr id="14" name="Straight Arrow Connector 13"/>
            <p:cNvCxnSpPr/>
            <p:nvPr/>
          </p:nvCxnSpPr>
          <p:spPr bwMode="auto">
            <a:xfrm flipV="1">
              <a:off x="3940045" y="3162160"/>
              <a:ext cx="76760" cy="1221215"/>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effectLst>
          </p:spPr>
        </p:cxn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78505" y="1196677"/>
              <a:ext cx="3248365" cy="2128603"/>
            </a:xfrm>
            <a:prstGeom prst="rect">
              <a:avLst/>
            </a:prstGeom>
            <a:ln w="12700">
              <a:solidFill>
                <a:schemeClr val="tx1"/>
              </a:solidFill>
            </a:ln>
          </p:spPr>
        </p:pic>
        <p:cxnSp>
          <p:nvCxnSpPr>
            <p:cNvPr id="35" name="Straight Arrow Connector 34"/>
            <p:cNvCxnSpPr/>
            <p:nvPr/>
          </p:nvCxnSpPr>
          <p:spPr bwMode="auto">
            <a:xfrm flipH="1">
              <a:off x="4982225" y="2126658"/>
              <a:ext cx="584069" cy="425440"/>
            </a:xfrm>
            <a:prstGeom prst="straightConnector1">
              <a:avLst/>
            </a:prstGeom>
            <a:solidFill>
              <a:schemeClr val="accent1"/>
            </a:solidFill>
            <a:ln w="19050" cap="flat" cmpd="sng" algn="ctr">
              <a:solidFill>
                <a:srgbClr val="FF0000"/>
              </a:solidFill>
              <a:prstDash val="solid"/>
              <a:round/>
              <a:headEnd type="none" w="med" len="med"/>
              <a:tailEnd type="arrow" w="sm" len="sm"/>
            </a:ln>
            <a:effectLst>
              <a:glow rad="38100">
                <a:schemeClr val="tx1"/>
              </a:glow>
              <a:outerShdw blurRad="63500" dist="38099" dir="2700000" algn="ctr" rotWithShape="0">
                <a:schemeClr val="bg2">
                  <a:alpha val="74998"/>
                </a:schemeClr>
              </a:outerShdw>
            </a:effectLst>
          </p:spPr>
        </p:cxnSp>
        <p:pic>
          <p:nvPicPr>
            <p:cNvPr id="10" name="Picture 9" descr="PuyehueProfile1.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571858" y="4096789"/>
              <a:ext cx="3310464" cy="2179662"/>
            </a:xfrm>
            <a:prstGeom prst="rect">
              <a:avLst/>
            </a:prstGeom>
          </p:spPr>
        </p:pic>
      </p:grpSp>
      <p:sp>
        <p:nvSpPr>
          <p:cNvPr id="5" name="Slide Number Placeholder 4"/>
          <p:cNvSpPr>
            <a:spLocks noGrp="1"/>
          </p:cNvSpPr>
          <p:nvPr>
            <p:ph type="sldNum" sz="quarter" idx="12"/>
          </p:nvPr>
        </p:nvSpPr>
        <p:spPr/>
        <p:txBody>
          <a:bodyPr/>
          <a:lstStyle/>
          <a:p>
            <a:fld id="{9512D3F0-1D1B-AB4A-A88C-3963E7D75F0D}" type="slidenum">
              <a:rPr lang="en-US" smtClean="0"/>
              <a:t>31</a:t>
            </a:fld>
            <a:endParaRPr lang="en-US" dirty="0"/>
          </a:p>
        </p:txBody>
      </p:sp>
    </p:spTree>
    <p:extLst>
      <p:ext uri="{BB962C8B-B14F-4D97-AF65-F5344CB8AC3E}">
        <p14:creationId xmlns:p14="http://schemas.microsoft.com/office/powerpoint/2010/main" val="1765924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22541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31064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FF0000"/>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32</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3918" y="201237"/>
            <a:ext cx="6075159" cy="983951"/>
          </a:xfrm>
        </p:spPr>
        <p:txBody>
          <a:bodyPr>
            <a:normAutofit/>
          </a:bodyPr>
          <a:lstStyle/>
          <a:p>
            <a:r>
              <a:rPr lang="en-US" dirty="0"/>
              <a:t>Snow Plumes - Antarctic Blizzard</a:t>
            </a:r>
            <a:br>
              <a:rPr lang="en-US" dirty="0"/>
            </a:br>
            <a:r>
              <a:rPr lang="en-US" sz="2000" dirty="0"/>
              <a:t>Orbit 38671 - March, 2007</a:t>
            </a:r>
          </a:p>
        </p:txBody>
      </p:sp>
      <p:grpSp>
        <p:nvGrpSpPr>
          <p:cNvPr id="7" name="Group 6"/>
          <p:cNvGrpSpPr/>
          <p:nvPr/>
        </p:nvGrpSpPr>
        <p:grpSpPr>
          <a:xfrm>
            <a:off x="909053" y="1352390"/>
            <a:ext cx="7265736" cy="4921718"/>
            <a:chOff x="909053" y="1234440"/>
            <a:chExt cx="7265736" cy="4921718"/>
          </a:xfrm>
        </p:grpSpPr>
        <p:pic>
          <p:nvPicPr>
            <p:cNvPr id="9" name="Picture 8" descr="AntarcticaAnnotated.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2154" y="1234440"/>
              <a:ext cx="7251313" cy="4919472"/>
            </a:xfrm>
            <a:prstGeom prst="rect">
              <a:avLst/>
            </a:prstGeom>
          </p:spPr>
        </p:pic>
        <p:sp>
          <p:nvSpPr>
            <p:cNvPr id="11" name="Rectangle 10"/>
            <p:cNvSpPr/>
            <p:nvPr/>
          </p:nvSpPr>
          <p:spPr bwMode="auto">
            <a:xfrm>
              <a:off x="909053" y="6062579"/>
              <a:ext cx="7265736" cy="93579"/>
            </a:xfrm>
            <a:prstGeom prst="rect">
              <a:avLst/>
            </a:prstGeom>
            <a:solidFill>
              <a:srgbClr val="CDF2F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cxnSp>
          <p:nvCxnSpPr>
            <p:cNvPr id="4" name="Straight Arrow Connector 3"/>
            <p:cNvCxnSpPr/>
            <p:nvPr/>
          </p:nvCxnSpPr>
          <p:spPr>
            <a:xfrm>
              <a:off x="922154" y="1334977"/>
              <a:ext cx="7252635" cy="0"/>
            </a:xfrm>
            <a:prstGeom prst="straightConnector1">
              <a:avLst/>
            </a:prstGeom>
            <a:ln w="19050" cmpd="sng">
              <a:solidFill>
                <a:srgbClr val="FFFF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299535" y="1352390"/>
              <a:ext cx="793582" cy="307777"/>
            </a:xfrm>
            <a:prstGeom prst="rect">
              <a:avLst/>
            </a:prstGeom>
            <a:noFill/>
          </p:spPr>
          <p:txBody>
            <a:bodyPr wrap="none" rtlCol="0">
              <a:spAutoFit/>
            </a:bodyPr>
            <a:lstStyle/>
            <a:p>
              <a:r>
                <a:rPr lang="en-US" sz="1400" b="1" dirty="0">
                  <a:solidFill>
                    <a:srgbClr val="FFFF00"/>
                  </a:solidFill>
                  <a:latin typeface="Arial"/>
                  <a:cs typeface="Arial"/>
                </a:rPr>
                <a:t>340 km</a:t>
              </a:r>
            </a:p>
          </p:txBody>
        </p:sp>
      </p:grpSp>
      <p:sp>
        <p:nvSpPr>
          <p:cNvPr id="8" name="Slide Number Placeholder 7"/>
          <p:cNvSpPr>
            <a:spLocks noGrp="1"/>
          </p:cNvSpPr>
          <p:nvPr>
            <p:ph type="sldNum" sz="quarter" idx="12"/>
          </p:nvPr>
        </p:nvSpPr>
        <p:spPr/>
        <p:txBody>
          <a:bodyPr/>
          <a:lstStyle/>
          <a:p>
            <a:fld id="{9512D3F0-1D1B-AB4A-A88C-3963E7D75F0D}" type="slidenum">
              <a:rPr lang="en-US" smtClean="0"/>
              <a:t>33</a:t>
            </a:fld>
            <a:endParaRPr lang="en-US" dirty="0"/>
          </a:p>
        </p:txBody>
      </p:sp>
    </p:spTree>
    <p:extLst>
      <p:ext uri="{BB962C8B-B14F-4D97-AF65-F5344CB8AC3E}">
        <p14:creationId xmlns:p14="http://schemas.microsoft.com/office/powerpoint/2010/main" val="3630400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18689" y="216513"/>
            <a:ext cx="8345874" cy="486076"/>
          </a:xfrm>
        </p:spPr>
        <p:txBody>
          <a:bodyPr>
            <a:noAutofit/>
          </a:bodyPr>
          <a:lstStyle/>
          <a:p>
            <a:r>
              <a:rPr lang="en-US" dirty="0"/>
              <a:t>Antarctic Blizzard – Red-band Animation</a:t>
            </a:r>
          </a:p>
        </p:txBody>
      </p:sp>
      <p:pic>
        <p:nvPicPr>
          <p:cNvPr id="3" name="MINX_O38671_5fps_6.0Mbit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4279" y="929304"/>
            <a:ext cx="7690728" cy="5363482"/>
          </a:xfrm>
          <a:prstGeom prst="rect">
            <a:avLst/>
          </a:prstGeom>
          <a:ln w="12700">
            <a:solidFill>
              <a:schemeClr val="tx1"/>
            </a:solidFill>
          </a:ln>
        </p:spPr>
      </p:pic>
      <p:sp>
        <p:nvSpPr>
          <p:cNvPr id="6" name="Slide Number Placeholder 5"/>
          <p:cNvSpPr>
            <a:spLocks noGrp="1"/>
          </p:cNvSpPr>
          <p:nvPr>
            <p:ph type="sldNum" sz="quarter" idx="12"/>
          </p:nvPr>
        </p:nvSpPr>
        <p:spPr/>
        <p:txBody>
          <a:bodyPr/>
          <a:lstStyle/>
          <a:p>
            <a:fld id="{9512D3F0-1D1B-AB4A-A88C-3963E7D75F0D}" type="slidenum">
              <a:rPr lang="en-US" smtClean="0"/>
              <a:t>34</a:t>
            </a:fld>
            <a:endParaRPr lang="en-US" dirty="0"/>
          </a:p>
        </p:txBody>
      </p:sp>
      <p:sp>
        <p:nvSpPr>
          <p:cNvPr id="5" name="TextBox 4"/>
          <p:cNvSpPr txBox="1"/>
          <p:nvPr/>
        </p:nvSpPr>
        <p:spPr>
          <a:xfrm>
            <a:off x="647585" y="6519446"/>
            <a:ext cx="5092661" cy="338554"/>
          </a:xfrm>
          <a:prstGeom prst="rect">
            <a:avLst/>
          </a:prstGeom>
          <a:noFill/>
        </p:spPr>
        <p:txBody>
          <a:bodyPr wrap="square" rtlCol="0">
            <a:spAutoFit/>
          </a:bodyPr>
          <a:lstStyle/>
          <a:p>
            <a:pPr algn="ctr"/>
            <a:r>
              <a:rPr lang="en-US" sz="1600" b="1" dirty="0">
                <a:solidFill>
                  <a:srgbClr val="000090"/>
                </a:solidFill>
                <a:latin typeface="Arial"/>
                <a:cs typeface="Arial"/>
              </a:rPr>
              <a:t>Hover over window then click arrow to start movie</a:t>
            </a:r>
          </a:p>
        </p:txBody>
      </p:sp>
    </p:spTree>
    <p:extLst>
      <p:ext uri="{BB962C8B-B14F-4D97-AF65-F5344CB8AC3E}">
        <p14:creationId xmlns:p14="http://schemas.microsoft.com/office/powerpoint/2010/main" val="17972542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repeatCount="indefinite" fill="hold" display="0">
                  <p:stCondLst>
                    <p:cond delay="indefinite"/>
                  </p:stCondLst>
                </p:cTn>
                <p:tgtEl>
                  <p:spTgt spid="3"/>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995" y="356688"/>
            <a:ext cx="8485437" cy="408743"/>
          </a:xfrm>
        </p:spPr>
        <p:txBody>
          <a:bodyPr>
            <a:noAutofit/>
          </a:bodyPr>
          <a:lstStyle/>
          <a:p>
            <a:r>
              <a:rPr lang="en-US" dirty="0"/>
              <a:t>Antarctic Blowing Snow - Height/Wind Retrievals</a:t>
            </a:r>
          </a:p>
        </p:txBody>
      </p:sp>
      <p:grpSp>
        <p:nvGrpSpPr>
          <p:cNvPr id="8" name="Group 7"/>
          <p:cNvGrpSpPr/>
          <p:nvPr/>
        </p:nvGrpSpPr>
        <p:grpSpPr>
          <a:xfrm>
            <a:off x="387653" y="1037935"/>
            <a:ext cx="8392297" cy="5356992"/>
            <a:chOff x="387653" y="1037935"/>
            <a:chExt cx="8392297" cy="5356992"/>
          </a:xfrm>
        </p:grpSpPr>
        <p:pic>
          <p:nvPicPr>
            <p:cNvPr id="3" name="Picture 2" descr="MINX_O38671_An.ti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87986" y="1037935"/>
              <a:ext cx="2993460" cy="2744005"/>
            </a:xfrm>
            <a:prstGeom prst="rect">
              <a:avLst/>
            </a:prstGeom>
            <a:ln w="12700">
              <a:solidFill>
                <a:schemeClr val="tx1"/>
              </a:solidFill>
            </a:ln>
          </p:spPr>
        </p:pic>
        <p:pic>
          <p:nvPicPr>
            <p:cNvPr id="4" name="Picture 3" descr="O38671-B152-WPWR2_HtWindPlo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4742" y="2525513"/>
              <a:ext cx="2975208" cy="3867771"/>
            </a:xfrm>
            <a:prstGeom prst="rect">
              <a:avLst/>
            </a:prstGeom>
            <a:ln w="12700">
              <a:solidFill>
                <a:schemeClr val="tx1"/>
              </a:solidFill>
            </a:ln>
          </p:spPr>
        </p:pic>
        <p:pic>
          <p:nvPicPr>
            <p:cNvPr id="5" name="Picture 4" descr="O38671-B151-WPWR1_HtWindPl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7653" y="2527677"/>
              <a:ext cx="2891090" cy="3867250"/>
            </a:xfrm>
            <a:prstGeom prst="rect">
              <a:avLst/>
            </a:prstGeom>
            <a:ln w="12700">
              <a:solidFill>
                <a:schemeClr val="tx1"/>
              </a:solidFill>
            </a:ln>
          </p:spPr>
        </p:pic>
        <p:sp>
          <p:nvSpPr>
            <p:cNvPr id="6" name="TextBox 5"/>
            <p:cNvSpPr txBox="1"/>
            <p:nvPr/>
          </p:nvSpPr>
          <p:spPr>
            <a:xfrm>
              <a:off x="3487937" y="4115017"/>
              <a:ext cx="2159805" cy="1169551"/>
            </a:xfrm>
            <a:prstGeom prst="rect">
              <a:avLst/>
            </a:prstGeom>
            <a:noFill/>
          </p:spPr>
          <p:txBody>
            <a:bodyPr wrap="square" rtlCol="0">
              <a:spAutoFit/>
            </a:bodyPr>
            <a:lstStyle/>
            <a:p>
              <a:r>
                <a:rPr lang="en-US" sz="1400" b="1" dirty="0">
                  <a:solidFill>
                    <a:srgbClr val="FF0000"/>
                  </a:solidFill>
                  <a:latin typeface="Arial"/>
                  <a:cs typeface="Arial"/>
                </a:rPr>
                <a:t>When snow remains  near the surface, wind speeds are low due to transport by saltation                    (&lt; 8 m/sec ~= 30 km/hr)</a:t>
              </a:r>
            </a:p>
          </p:txBody>
        </p:sp>
        <p:sp>
          <p:nvSpPr>
            <p:cNvPr id="7" name="TextBox 6"/>
            <p:cNvSpPr txBox="1"/>
            <p:nvPr/>
          </p:nvSpPr>
          <p:spPr>
            <a:xfrm>
              <a:off x="3413943" y="5502042"/>
              <a:ext cx="2258222" cy="738664"/>
            </a:xfrm>
            <a:prstGeom prst="rect">
              <a:avLst/>
            </a:prstGeom>
            <a:noFill/>
          </p:spPr>
          <p:txBody>
            <a:bodyPr wrap="square" rtlCol="0">
              <a:spAutoFit/>
            </a:bodyPr>
            <a:lstStyle/>
            <a:p>
              <a:r>
                <a:rPr lang="en-US" sz="1400" b="1" dirty="0">
                  <a:solidFill>
                    <a:srgbClr val="FF0000"/>
                  </a:solidFill>
                  <a:latin typeface="Arial"/>
                  <a:cs typeface="Arial"/>
                </a:rPr>
                <a:t>When snow is airborne, wind speeds are higher  (~ 22 m/sec ~= 80 km/hr)</a:t>
              </a:r>
            </a:p>
          </p:txBody>
        </p:sp>
        <p:cxnSp>
          <p:nvCxnSpPr>
            <p:cNvPr id="9" name="Straight Arrow Connector 8"/>
            <p:cNvCxnSpPr/>
            <p:nvPr/>
          </p:nvCxnSpPr>
          <p:spPr>
            <a:xfrm flipV="1">
              <a:off x="5556157" y="5867383"/>
              <a:ext cx="2320154" cy="4884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7" idx="1"/>
            </p:cNvCxnSpPr>
            <p:nvPr/>
          </p:nvCxnSpPr>
          <p:spPr>
            <a:xfrm flipH="1" flipV="1">
              <a:off x="1740115" y="5592636"/>
              <a:ext cx="1673828" cy="27873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1"/>
            </p:cNvCxnSpPr>
            <p:nvPr/>
          </p:nvCxnSpPr>
          <p:spPr>
            <a:xfrm flipH="1">
              <a:off x="2478901" y="4699793"/>
              <a:ext cx="1009036" cy="55704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479415" y="4632106"/>
              <a:ext cx="1108600" cy="72241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50553" y="1245231"/>
              <a:ext cx="1941575" cy="738664"/>
            </a:xfrm>
            <a:prstGeom prst="rect">
              <a:avLst/>
            </a:prstGeom>
            <a:noFill/>
          </p:spPr>
          <p:txBody>
            <a:bodyPr wrap="square" rtlCol="0">
              <a:spAutoFit/>
            </a:bodyPr>
            <a:lstStyle/>
            <a:p>
              <a:pPr algn="ctr"/>
              <a:r>
                <a:rPr lang="en-US" sz="1400" b="1" dirty="0">
                  <a:latin typeface="Arial"/>
                  <a:cs typeface="Arial"/>
                </a:rPr>
                <a:t> </a:t>
              </a:r>
              <a:r>
                <a:rPr lang="en-US" sz="1400" b="1" dirty="0">
                  <a:solidFill>
                    <a:srgbClr val="FF0000"/>
                  </a:solidFill>
                  <a:latin typeface="Arial"/>
                  <a:cs typeface="Arial"/>
                </a:rPr>
                <a:t>Snow drops 2 km, and is confined to glacial ridges</a:t>
              </a:r>
            </a:p>
          </p:txBody>
        </p:sp>
        <p:sp>
          <p:nvSpPr>
            <p:cNvPr id="24" name="TextBox 23"/>
            <p:cNvSpPr txBox="1"/>
            <p:nvPr/>
          </p:nvSpPr>
          <p:spPr>
            <a:xfrm>
              <a:off x="6408006" y="1140528"/>
              <a:ext cx="2158246" cy="954107"/>
            </a:xfrm>
            <a:prstGeom prst="rect">
              <a:avLst/>
            </a:prstGeom>
            <a:noFill/>
          </p:spPr>
          <p:txBody>
            <a:bodyPr wrap="square" rtlCol="0">
              <a:spAutoFit/>
            </a:bodyPr>
            <a:lstStyle/>
            <a:p>
              <a:pPr algn="ctr"/>
              <a:r>
                <a:rPr lang="en-US" sz="1400" b="1" dirty="0">
                  <a:solidFill>
                    <a:srgbClr val="FF0000"/>
                  </a:solidFill>
                  <a:latin typeface="Arial"/>
                  <a:cs typeface="Arial"/>
                </a:rPr>
                <a:t>Snow drops 1 km, is diverted by mountain, and becomes airborne over David Glacier</a:t>
              </a:r>
            </a:p>
          </p:txBody>
        </p:sp>
        <p:cxnSp>
          <p:nvCxnSpPr>
            <p:cNvPr id="25" name="Straight Arrow Connector 24"/>
            <p:cNvCxnSpPr>
              <a:endCxn id="4" idx="0"/>
            </p:cNvCxnSpPr>
            <p:nvPr/>
          </p:nvCxnSpPr>
          <p:spPr>
            <a:xfrm>
              <a:off x="7290167" y="2081975"/>
              <a:ext cx="2179" cy="44353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5366882" y="1856071"/>
              <a:ext cx="1166183" cy="1385948"/>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2"/>
            </p:cNvCxnSpPr>
            <p:nvPr/>
          </p:nvCxnSpPr>
          <p:spPr>
            <a:xfrm flipH="1">
              <a:off x="1715693" y="1983895"/>
              <a:ext cx="5648" cy="53767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613226" y="1648484"/>
              <a:ext cx="1329424" cy="338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12" name="Slide Number Placeholder 11"/>
          <p:cNvSpPr>
            <a:spLocks noGrp="1"/>
          </p:cNvSpPr>
          <p:nvPr>
            <p:ph type="sldNum" sz="quarter" idx="12"/>
          </p:nvPr>
        </p:nvSpPr>
        <p:spPr/>
        <p:txBody>
          <a:bodyPr/>
          <a:lstStyle/>
          <a:p>
            <a:fld id="{9512D3F0-1D1B-AB4A-A88C-3963E7D75F0D}" type="slidenum">
              <a:rPr lang="en-US" smtClean="0"/>
              <a:t>35</a:t>
            </a:fld>
            <a:endParaRPr lang="en-US" dirty="0"/>
          </a:p>
        </p:txBody>
      </p:sp>
    </p:spTree>
    <p:extLst>
      <p:ext uri="{BB962C8B-B14F-4D97-AF65-F5344CB8AC3E}">
        <p14:creationId xmlns:p14="http://schemas.microsoft.com/office/powerpoint/2010/main" val="404685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63" y="456210"/>
            <a:ext cx="7772400" cy="381000"/>
          </a:xfrm>
          <a:effectLst/>
        </p:spPr>
        <p:txBody>
          <a:bodyPr>
            <a:normAutofit fontScale="90000"/>
          </a:bodyPr>
          <a:lstStyle/>
          <a:p>
            <a:r>
              <a:rPr lang="en-US" u="none" dirty="0"/>
              <a:t>References</a:t>
            </a:r>
          </a:p>
        </p:txBody>
      </p:sp>
      <p:sp>
        <p:nvSpPr>
          <p:cNvPr id="3" name="Content Placeholder 2"/>
          <p:cNvSpPr>
            <a:spLocks noGrp="1"/>
          </p:cNvSpPr>
          <p:nvPr>
            <p:ph idx="1"/>
          </p:nvPr>
        </p:nvSpPr>
        <p:spPr>
          <a:xfrm>
            <a:off x="533399" y="1123542"/>
            <a:ext cx="8282941" cy="5211172"/>
          </a:xfrm>
          <a:effectLst/>
        </p:spPr>
        <p:txBody>
          <a:bodyPr>
            <a:normAutofit fontScale="92500" lnSpcReduction="20000"/>
          </a:bodyPr>
          <a:lstStyle/>
          <a:p>
            <a:r>
              <a:rPr lang="en-US" sz="1600" dirty="0">
                <a:latin typeface="+mj-lt"/>
                <a:cs typeface="Arial"/>
              </a:rPr>
              <a:t>Kahn et al., (2008). “Wildfire smoke injection heights: Two perspectives from space”, Geophys. Res. Lett., 35, L04809, doi: 10.1029/2007GL032165.</a:t>
            </a:r>
          </a:p>
          <a:p>
            <a:r>
              <a:rPr lang="en-US" sz="1600" dirty="0">
                <a:latin typeface="+mj-lt"/>
              </a:rPr>
              <a:t>Kahn, R.A., and J.A. Limbacher, 2012. Eyjafjalljökull Volcano Plume Particle-Type Characterization from Space-Based Multi-angle Imaging. Atmosph. Chem. Phys. 12, 9459–9477, doi:10.5194/acp-12-9459-2012.</a:t>
            </a:r>
          </a:p>
          <a:p>
            <a:r>
              <a:rPr lang="en-US" sz="1600" dirty="0">
                <a:latin typeface="+mj-lt"/>
              </a:rPr>
              <a:t>Mims, S.R., R.A. Kahn, C.M. Moroney, B.J. Gaitley, D.L. Nelson, and M.J. Garay, 2009.  MISR Stereo-heights of grassland fire smoke plumes in Australia. IEEE Trans. Geosci. Remt. Sens. 48, 25-35.</a:t>
            </a:r>
          </a:p>
          <a:p>
            <a:r>
              <a:rPr lang="en-US" sz="1600" dirty="0">
                <a:latin typeface="+mj-lt"/>
              </a:rPr>
              <a:t>Nelson, D.L., M.J. Garay, R.A. Kahn, and B.A. Dunst, 2013.  Stereoscopic Height and Wind Retrievals for Aerosol Plumes with the MISR INteractive eXplorer (MINX). Remt. Sensing 5, 4593-4628; doi:10.3390/rs5094593.</a:t>
            </a:r>
          </a:p>
          <a:p>
            <a:r>
              <a:rPr lang="en-US" sz="1600" dirty="0">
                <a:solidFill>
                  <a:srgbClr val="69360B"/>
                </a:solidFill>
                <a:latin typeface="+mj-lt"/>
                <a:cs typeface="Arial"/>
              </a:rPr>
              <a:t>MISR Plume Height Project websites (the older website will be retired after data have been converted to the newer website’s format) </a:t>
            </a:r>
            <a:r>
              <a:rPr lang="en-US" sz="1600" b="1" dirty="0">
                <a:solidFill>
                  <a:srgbClr val="69360B"/>
                </a:solidFill>
                <a:latin typeface="+mj-lt"/>
                <a:cs typeface="Arial"/>
              </a:rPr>
              <a:t>-  </a:t>
            </a:r>
          </a:p>
          <a:p>
            <a:pPr marL="0" indent="0">
              <a:buNone/>
            </a:pPr>
            <a:r>
              <a:rPr lang="en-US" sz="1600" b="1" dirty="0">
                <a:solidFill>
                  <a:srgbClr val="69360B"/>
                </a:solidFill>
                <a:latin typeface="+mj-lt"/>
                <a:cs typeface="Arial"/>
              </a:rPr>
              <a:t>      </a:t>
            </a:r>
            <a:r>
              <a:rPr lang="en-US" sz="1600" dirty="0">
                <a:solidFill>
                  <a:srgbClr val="69360B"/>
                </a:solidFill>
                <a:latin typeface="+mj-lt"/>
                <a:cs typeface="Arial"/>
              </a:rPr>
              <a:t>older data:  </a:t>
            </a:r>
            <a:r>
              <a:rPr lang="en-US" sz="1600" dirty="0">
                <a:solidFill>
                  <a:srgbClr val="0000FF"/>
                </a:solidFill>
                <a:latin typeface="+mj-lt"/>
                <a:cs typeface="Arial"/>
                <a:hlinkClick r:id="rId3"/>
              </a:rPr>
              <a:t>http://www-misr.jpl.nasa.gov/getData/accessData/MisrMinxPlumes/</a:t>
            </a:r>
            <a:endParaRPr lang="en-US" sz="1600" dirty="0">
              <a:solidFill>
                <a:srgbClr val="0000FF"/>
              </a:solidFill>
              <a:latin typeface="+mj-lt"/>
              <a:cs typeface="Arial"/>
            </a:endParaRPr>
          </a:p>
          <a:p>
            <a:pPr marL="0" indent="0">
              <a:buNone/>
            </a:pPr>
            <a:r>
              <a:rPr lang="en-US" sz="1600" dirty="0">
                <a:solidFill>
                  <a:srgbClr val="0000FF"/>
                </a:solidFill>
                <a:latin typeface="+mj-lt"/>
                <a:cs typeface="Arial"/>
              </a:rPr>
              <a:t>      </a:t>
            </a:r>
            <a:r>
              <a:rPr lang="en-US" sz="1600" dirty="0">
                <a:latin typeface="+mj-lt"/>
                <a:cs typeface="Arial"/>
              </a:rPr>
              <a:t>newer data:  </a:t>
            </a:r>
            <a:r>
              <a:rPr lang="en-US" sz="1600" dirty="0">
                <a:solidFill>
                  <a:srgbClr val="0000FF"/>
                </a:solidFill>
                <a:cs typeface="Arial"/>
                <a:hlinkClick r:id="rId3"/>
              </a:rPr>
              <a:t>http://www-misr.jpl.nasa.gov/getData/accessData/MisrMinxPlumes2/</a:t>
            </a:r>
            <a:endParaRPr lang="en-US" sz="1600" dirty="0">
              <a:latin typeface="+mj-lt"/>
              <a:cs typeface="Arial"/>
            </a:endParaRPr>
          </a:p>
          <a:p>
            <a:r>
              <a:rPr lang="en-US" sz="1600" dirty="0">
                <a:latin typeface="+mj-lt"/>
              </a:rPr>
              <a:t>Scollo, S. R.A. Kahn, D.L. Nelson, M. Coltelli, D.J. Diner, M.J. Garay, and V.J. Realmuto, 2012. MISR observations of Etna volcanic plumes. J. Geophys. Res. 117, D06210, doi:10.1029/2011JD016625.</a:t>
            </a:r>
          </a:p>
          <a:p>
            <a:r>
              <a:rPr lang="en-US" sz="1600" dirty="0">
                <a:latin typeface="+mj-lt"/>
              </a:rPr>
              <a:t>Val Martin, M., R.A. Kahn, J.A. Logan, R. Paugam, M. Wooster, and C. Ichoku, 2012. Space-based observations constraints for 1-D plume-rise models. J. Geophys. Res. 117, D22204, doi:10.1029/2012JD018370.</a:t>
            </a:r>
          </a:p>
          <a:p>
            <a:r>
              <a:rPr lang="en-US" sz="1600" dirty="0">
                <a:latin typeface="+mj-lt"/>
              </a:rPr>
              <a:t>Val Martin, M., J.A. Logan, R.A. Kahn, F-Y. Leung, D. Nelson, and D. Diner, 2010. Fire smoke injection heights over North America constrained from the Terra Multi-angle Imaging SpectroRadiometer. Atm. Chem. Phys. 10, 1491-1510.</a:t>
            </a:r>
          </a:p>
          <a:p>
            <a:r>
              <a:rPr lang="en-US" sz="1600" dirty="0">
                <a:latin typeface="+mj-lt"/>
                <a:cs typeface="Arial"/>
              </a:rPr>
              <a:t>Val Martin, M., et al, 2009. “Vertical Transport of Wildfire Smoke over North America: Merging Satellite Observations and Models”, presentation to European Geosciences Union</a:t>
            </a:r>
            <a:r>
              <a:rPr lang="en-US" sz="1600" dirty="0">
                <a:latin typeface="Arial"/>
                <a:cs typeface="Arial"/>
              </a:rPr>
              <a:t>.</a:t>
            </a:r>
          </a:p>
        </p:txBody>
      </p:sp>
      <p:sp>
        <p:nvSpPr>
          <p:cNvPr id="6"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36</a:t>
            </a:fld>
            <a:endParaRPr lang="en-US" dirty="0"/>
          </a:p>
        </p:txBody>
      </p:sp>
    </p:spTree>
    <p:extLst>
      <p:ext uri="{BB962C8B-B14F-4D97-AF65-F5344CB8AC3E}">
        <p14:creationId xmlns:p14="http://schemas.microsoft.com/office/powerpoint/2010/main" val="51738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4</a:t>
            </a:fld>
            <a:endParaRPr lang="en-US" dirty="0"/>
          </a:p>
        </p:txBody>
      </p:sp>
      <p:pic>
        <p:nvPicPr>
          <p:cNvPr id="5" name="Picture 4" descr="MariaScienceReason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456066"/>
          </a:xfrm>
          <a:prstGeom prst="rect">
            <a:avLst/>
          </a:prstGeom>
        </p:spPr>
      </p:pic>
      <p:sp>
        <p:nvSpPr>
          <p:cNvPr id="6" name="Rectangle 5"/>
          <p:cNvSpPr/>
          <p:nvPr/>
        </p:nvSpPr>
        <p:spPr bwMode="auto">
          <a:xfrm>
            <a:off x="1" y="6434110"/>
            <a:ext cx="9144000" cy="423890"/>
          </a:xfrm>
          <a:prstGeom prst="rect">
            <a:avLst/>
          </a:prstGeom>
          <a:solidFill>
            <a:srgbClr val="FBFF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7" name="TextBox 6"/>
          <p:cNvSpPr txBox="1"/>
          <p:nvPr/>
        </p:nvSpPr>
        <p:spPr>
          <a:xfrm>
            <a:off x="3298848" y="6434110"/>
            <a:ext cx="2769308" cy="338554"/>
          </a:xfrm>
          <a:prstGeom prst="rect">
            <a:avLst/>
          </a:prstGeom>
          <a:noFill/>
        </p:spPr>
        <p:txBody>
          <a:bodyPr wrap="none" rtlCol="0">
            <a:spAutoFit/>
          </a:bodyPr>
          <a:lstStyle/>
          <a:p>
            <a:r>
              <a:rPr lang="en-US" sz="1600" dirty="0">
                <a:solidFill>
                  <a:srgbClr val="000090"/>
                </a:solidFill>
              </a:rPr>
              <a:t>Courtesy of Maria Val Martin</a:t>
            </a:r>
          </a:p>
        </p:txBody>
      </p:sp>
      <p:sp>
        <p:nvSpPr>
          <p:cNvPr id="8"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4</a:t>
            </a:fld>
            <a:endParaRPr lang="en-US" dirty="0"/>
          </a:p>
        </p:txBody>
      </p:sp>
    </p:spTree>
    <p:extLst>
      <p:ext uri="{BB962C8B-B14F-4D97-AF65-F5344CB8AC3E}">
        <p14:creationId xmlns:p14="http://schemas.microsoft.com/office/powerpoint/2010/main" val="1187668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A67DFD3D-EDBA-EC4D-901A-B80ABB134C03}" type="slidenum">
              <a:rPr lang="en-US" smtClean="0"/>
              <a:pPr>
                <a:defRPr/>
              </a:pPr>
              <a:t>5</a:t>
            </a:fld>
            <a:endParaRPr lang="en-US" dirty="0"/>
          </a:p>
        </p:txBody>
      </p:sp>
      <p:pic>
        <p:nvPicPr>
          <p:cNvPr id="5" name="Picture 4" descr="MariaScienceReason3.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460503"/>
          </a:xfrm>
          <a:prstGeom prst="rect">
            <a:avLst/>
          </a:prstGeom>
        </p:spPr>
      </p:pic>
      <p:sp>
        <p:nvSpPr>
          <p:cNvPr id="6" name="Rectangle 5"/>
          <p:cNvSpPr/>
          <p:nvPr/>
        </p:nvSpPr>
        <p:spPr bwMode="auto">
          <a:xfrm>
            <a:off x="0" y="6440557"/>
            <a:ext cx="9144000" cy="417443"/>
          </a:xfrm>
          <a:prstGeom prst="rect">
            <a:avLst/>
          </a:prstGeom>
          <a:solidFill>
            <a:srgbClr val="FBFFF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3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
        <p:nvSpPr>
          <p:cNvPr id="7" name="TextBox 6"/>
          <p:cNvSpPr txBox="1"/>
          <p:nvPr/>
        </p:nvSpPr>
        <p:spPr>
          <a:xfrm>
            <a:off x="3257613" y="6417617"/>
            <a:ext cx="2769308" cy="338554"/>
          </a:xfrm>
          <a:prstGeom prst="rect">
            <a:avLst/>
          </a:prstGeom>
          <a:noFill/>
        </p:spPr>
        <p:txBody>
          <a:bodyPr wrap="none" rtlCol="0">
            <a:spAutoFit/>
          </a:bodyPr>
          <a:lstStyle/>
          <a:p>
            <a:r>
              <a:rPr lang="en-US" sz="1600" dirty="0">
                <a:solidFill>
                  <a:srgbClr val="000090"/>
                </a:solidFill>
              </a:rPr>
              <a:t>Courtesy of Maria Val Martin</a:t>
            </a:r>
          </a:p>
        </p:txBody>
      </p:sp>
      <p:sp>
        <p:nvSpPr>
          <p:cNvPr id="8" name="Slide Number Placeholder 5"/>
          <p:cNvSpPr>
            <a:spLocks noGrp="1"/>
          </p:cNvSpPr>
          <p:nvPr>
            <p:ph type="sldNum" sz="quarter" idx="12"/>
          </p:nvPr>
        </p:nvSpPr>
        <p:spPr>
          <a:xfrm>
            <a:off x="6553200" y="6356350"/>
            <a:ext cx="2133600" cy="365125"/>
          </a:xfrm>
        </p:spPr>
        <p:txBody>
          <a:bodyPr/>
          <a:lstStyle/>
          <a:p>
            <a:fld id="{9512D3F0-1D1B-AB4A-A88C-3963E7D75F0D}" type="slidenum">
              <a:rPr lang="en-US" smtClean="0"/>
              <a:t>5</a:t>
            </a:fld>
            <a:endParaRPr lang="en-US" dirty="0"/>
          </a:p>
        </p:txBody>
      </p:sp>
    </p:spTree>
    <p:extLst>
      <p:ext uri="{BB962C8B-B14F-4D97-AF65-F5344CB8AC3E}">
        <p14:creationId xmlns:p14="http://schemas.microsoft.com/office/powerpoint/2010/main" val="408863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431" y="561900"/>
            <a:ext cx="8693727" cy="381000"/>
          </a:xfrm>
          <a:effectLst/>
        </p:spPr>
        <p:txBody>
          <a:bodyPr>
            <a:normAutofit fontScale="90000"/>
          </a:bodyPr>
          <a:lstStyle/>
          <a:p>
            <a:r>
              <a:rPr lang="en-US" sz="3000" dirty="0"/>
              <a:t>Scientific Motivation for MINX</a:t>
            </a:r>
          </a:p>
        </p:txBody>
      </p:sp>
      <p:sp>
        <p:nvSpPr>
          <p:cNvPr id="3" name="Content Placeholder 2"/>
          <p:cNvSpPr>
            <a:spLocks noGrp="1"/>
          </p:cNvSpPr>
          <p:nvPr>
            <p:ph idx="1"/>
          </p:nvPr>
        </p:nvSpPr>
        <p:spPr>
          <a:xfrm>
            <a:off x="595647" y="1193833"/>
            <a:ext cx="7869021" cy="5174391"/>
          </a:xfrm>
          <a:effectLst/>
        </p:spPr>
        <p:txBody>
          <a:bodyPr>
            <a:normAutofit fontScale="85000" lnSpcReduction="10000"/>
          </a:bodyPr>
          <a:lstStyle/>
          <a:p>
            <a:pPr eaLnBrk="1" hangingPunct="1">
              <a:spcBef>
                <a:spcPts val="700"/>
              </a:spcBef>
              <a:defRPr/>
            </a:pPr>
            <a:r>
              <a:rPr lang="en-US" sz="2500" b="1" dirty="0">
                <a:solidFill>
                  <a:srgbClr val="69360B"/>
                </a:solidFill>
                <a:latin typeface="Times New Roman"/>
                <a:cs typeface="Times New Roman"/>
              </a:rPr>
              <a:t>In 2005, the EPA (Environmental Protection Agency) and NASA funded a proposal to develop an </a:t>
            </a:r>
            <a:r>
              <a:rPr lang="en-US" sz="2500" b="1" dirty="0">
                <a:solidFill>
                  <a:srgbClr val="FF0000"/>
                </a:solidFill>
                <a:latin typeface="Times New Roman"/>
                <a:cs typeface="Times New Roman"/>
              </a:rPr>
              <a:t>aerosol injection height climatology </a:t>
            </a:r>
            <a:r>
              <a:rPr lang="en-US" sz="2500" b="1" dirty="0">
                <a:solidFill>
                  <a:srgbClr val="69360B"/>
                </a:solidFill>
                <a:latin typeface="Times New Roman"/>
                <a:cs typeface="Times New Roman"/>
              </a:rPr>
              <a:t>in support of studying forest fires, climate change and air quality.</a:t>
            </a:r>
          </a:p>
          <a:p>
            <a:pPr marL="685800" lvl="1" eaLnBrk="1" hangingPunct="1">
              <a:spcBef>
                <a:spcPts val="500"/>
              </a:spcBef>
              <a:defRPr/>
            </a:pPr>
            <a:r>
              <a:rPr lang="en-US" sz="2100" b="1" dirty="0">
                <a:latin typeface="Times New Roman"/>
                <a:cs typeface="Times New Roman"/>
              </a:rPr>
              <a:t>Team scientists included: </a:t>
            </a:r>
            <a:r>
              <a:rPr lang="en-US" sz="2100" b="1" dirty="0">
                <a:solidFill>
                  <a:srgbClr val="69360B"/>
                </a:solidFill>
                <a:latin typeface="Times New Roman"/>
                <a:cs typeface="Times New Roman"/>
              </a:rPr>
              <a:t>Jennifer Logan (PI – </a:t>
            </a:r>
            <a:r>
              <a:rPr lang="en-US" sz="2100" b="1" dirty="0">
                <a:latin typeface="Times New Roman"/>
                <a:cs typeface="Times New Roman"/>
              </a:rPr>
              <a:t>Harvard), David Diner and Dominic Mazzoni (NASA-JPL), Ralph Kahn (NASA-GSFC)</a:t>
            </a:r>
          </a:p>
          <a:p>
            <a:pPr>
              <a:spcBef>
                <a:spcPts val="900"/>
              </a:spcBef>
            </a:pPr>
            <a:r>
              <a:rPr lang="en-US" sz="2500" b="1" dirty="0">
                <a:solidFill>
                  <a:srgbClr val="69360B"/>
                </a:solidFill>
                <a:latin typeface="Times New Roman"/>
                <a:cs typeface="Times New Roman"/>
              </a:rPr>
              <a:t>“The elevation at which aerosols are injected into the atmosphere has a strong influence on how the smoke is dispersed, and is a key input to aerosol transport models.” (Kahn, et al, 2008)</a:t>
            </a:r>
          </a:p>
          <a:p>
            <a:pPr>
              <a:spcBef>
                <a:spcPts val="900"/>
              </a:spcBef>
            </a:pPr>
            <a:r>
              <a:rPr lang="en-US" sz="2500" b="1" dirty="0">
                <a:solidFill>
                  <a:srgbClr val="69360B"/>
                </a:solidFill>
                <a:latin typeface="Times New Roman"/>
                <a:cs typeface="Times New Roman"/>
              </a:rPr>
              <a:t>Aerosols that rise into the free troposphere can remain aloft longer and be transported farther than those that remain in the boundary layer.</a:t>
            </a:r>
          </a:p>
          <a:p>
            <a:pPr marL="685800" lvl="1"/>
            <a:r>
              <a:rPr lang="en-US" sz="2100" b="1" dirty="0">
                <a:solidFill>
                  <a:srgbClr val="FF0000"/>
                </a:solidFill>
                <a:latin typeface="Times New Roman"/>
                <a:cs typeface="Times New Roman"/>
              </a:rPr>
              <a:t>Smoke</a:t>
            </a:r>
            <a:r>
              <a:rPr lang="en-US" sz="2100" b="1" dirty="0">
                <a:solidFill>
                  <a:srgbClr val="69360B"/>
                </a:solidFill>
                <a:latin typeface="Times New Roman"/>
                <a:cs typeface="Times New Roman"/>
              </a:rPr>
              <a:t> can warm the atmosphere, cool the surface and enhance melting of snow and ice. Particles may modify cloud cover and cloud properties.</a:t>
            </a:r>
          </a:p>
          <a:p>
            <a:pPr marL="685800" lvl="1"/>
            <a:r>
              <a:rPr lang="en-US" sz="2100" b="1" dirty="0">
                <a:solidFill>
                  <a:srgbClr val="FF0000"/>
                </a:solidFill>
                <a:latin typeface="Times New Roman"/>
                <a:cs typeface="Times New Roman"/>
              </a:rPr>
              <a:t>Dust</a:t>
            </a:r>
            <a:r>
              <a:rPr lang="en-US" sz="2100" b="1" dirty="0">
                <a:solidFill>
                  <a:srgbClr val="69360B"/>
                </a:solidFill>
                <a:latin typeface="Times New Roman"/>
                <a:cs typeface="Times New Roman"/>
              </a:rPr>
              <a:t> may carry pathogens, and may influence clouds and circulation.</a:t>
            </a:r>
          </a:p>
          <a:p>
            <a:pPr marL="685800" lvl="1"/>
            <a:r>
              <a:rPr lang="en-US" sz="2100" b="1" dirty="0">
                <a:solidFill>
                  <a:srgbClr val="FF0000"/>
                </a:solidFill>
                <a:latin typeface="Times New Roman"/>
                <a:cs typeface="Times New Roman"/>
              </a:rPr>
              <a:t>Volcanic eruptions </a:t>
            </a:r>
            <a:r>
              <a:rPr lang="en-US" sz="2100" b="1" dirty="0">
                <a:solidFill>
                  <a:srgbClr val="69360B"/>
                </a:solidFill>
                <a:latin typeface="Times New Roman"/>
                <a:cs typeface="Times New Roman"/>
              </a:rPr>
              <a:t>can affect global transportation, and may trigger global cooling.</a:t>
            </a:r>
          </a:p>
        </p:txBody>
      </p:sp>
      <p:sp>
        <p:nvSpPr>
          <p:cNvPr id="4" name="Slide Number Placeholder 3"/>
          <p:cNvSpPr>
            <a:spLocks noGrp="1"/>
          </p:cNvSpPr>
          <p:nvPr>
            <p:ph type="sldNum" sz="quarter" idx="12"/>
          </p:nvPr>
        </p:nvSpPr>
        <p:spPr/>
        <p:txBody>
          <a:bodyPr/>
          <a:lstStyle/>
          <a:p>
            <a:fld id="{9512D3F0-1D1B-AB4A-A88C-3963E7D75F0D}" type="slidenum">
              <a:rPr lang="en-US" smtClean="0"/>
              <a:t>6</a:t>
            </a:fld>
            <a:endParaRPr lang="en-US" dirty="0"/>
          </a:p>
        </p:txBody>
      </p:sp>
    </p:spTree>
    <p:extLst>
      <p:ext uri="{BB962C8B-B14F-4D97-AF65-F5344CB8AC3E}">
        <p14:creationId xmlns:p14="http://schemas.microsoft.com/office/powerpoint/2010/main" val="4228322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5064" y="1085229"/>
            <a:ext cx="5782426" cy="561266"/>
          </a:xfrm>
        </p:spPr>
        <p:txBody>
          <a:bodyPr>
            <a:noAutofit/>
          </a:bodyPr>
          <a:lstStyle/>
          <a:p>
            <a:r>
              <a:rPr lang="en-US" sz="3200" dirty="0"/>
              <a:t>Contents</a:t>
            </a:r>
            <a:endParaRPr lang="en-US" sz="3200" b="1" dirty="0">
              <a:solidFill>
                <a:srgbClr val="000090"/>
              </a:solidFill>
              <a:latin typeface="Times New Roman"/>
              <a:cs typeface="Times New Roman"/>
            </a:endParaRPr>
          </a:p>
        </p:txBody>
      </p:sp>
      <p:sp>
        <p:nvSpPr>
          <p:cNvPr id="3" name="Content Placeholder 2"/>
          <p:cNvSpPr>
            <a:spLocks noGrp="1"/>
          </p:cNvSpPr>
          <p:nvPr>
            <p:ph idx="1"/>
          </p:nvPr>
        </p:nvSpPr>
        <p:spPr>
          <a:xfrm>
            <a:off x="1658607" y="2170457"/>
            <a:ext cx="6153219" cy="3656218"/>
          </a:xfrm>
        </p:spPr>
        <p:txBody>
          <a:bodyPr>
            <a:noAutofit/>
          </a:bodyPr>
          <a:lstStyle/>
          <a:p>
            <a:pPr marL="0" lvl="1" indent="0">
              <a:spcBef>
                <a:spcPts val="1000"/>
              </a:spcBef>
              <a:buNone/>
              <a:defRPr/>
            </a:pPr>
            <a:r>
              <a:rPr lang="en-US" sz="2400" b="1" dirty="0">
                <a:latin typeface="Times New Roman"/>
                <a:cs typeface="Times New Roman"/>
              </a:rPr>
              <a:t>Scientific motivation for MINX</a:t>
            </a:r>
          </a:p>
          <a:p>
            <a:pPr marL="0" indent="0">
              <a:spcBef>
                <a:spcPts val="1000"/>
              </a:spcBef>
              <a:buNone/>
              <a:defRPr/>
            </a:pPr>
            <a:r>
              <a:rPr lang="en-US" sz="2400" b="1" dirty="0">
                <a:solidFill>
                  <a:srgbClr val="FF0000"/>
                </a:solidFill>
                <a:latin typeface="Times New Roman"/>
                <a:cs typeface="Times New Roman"/>
              </a:rPr>
              <a:t>MISR Plume Project website</a:t>
            </a:r>
          </a:p>
          <a:p>
            <a:pPr marL="0" indent="0">
              <a:spcBef>
                <a:spcPts val="1000"/>
              </a:spcBef>
              <a:buNone/>
              <a:defRPr/>
            </a:pPr>
            <a:r>
              <a:rPr lang="en-US" sz="2400" b="1" dirty="0">
                <a:solidFill>
                  <a:srgbClr val="69360B"/>
                </a:solidFill>
                <a:latin typeface="Times New Roman"/>
                <a:cs typeface="Times New Roman"/>
              </a:rPr>
              <a:t>Animations and interpretations with MINX</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Smoke plume over Alaska</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Dust in Taklamakan Basin</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Volcanic ash over Chile</a:t>
            </a:r>
          </a:p>
          <a:p>
            <a:pPr marL="457200" lvl="1" indent="-228600">
              <a:spcBef>
                <a:spcPts val="1000"/>
              </a:spcBef>
              <a:buClr>
                <a:srgbClr val="000090"/>
              </a:buClr>
              <a:buFont typeface="Arial"/>
              <a:buChar char="•"/>
              <a:defRPr/>
            </a:pPr>
            <a:r>
              <a:rPr lang="en-US" sz="2000" b="1" dirty="0">
                <a:solidFill>
                  <a:srgbClr val="69360B"/>
                </a:solidFill>
                <a:latin typeface="Times New Roman"/>
                <a:cs typeface="Times New Roman"/>
              </a:rPr>
              <a:t>Snow storm in Antarctica</a:t>
            </a:r>
          </a:p>
        </p:txBody>
      </p:sp>
      <p:sp>
        <p:nvSpPr>
          <p:cNvPr id="6" name="Slide Number Placeholder 5"/>
          <p:cNvSpPr>
            <a:spLocks noGrp="1"/>
          </p:cNvSpPr>
          <p:nvPr>
            <p:ph type="sldNum" sz="quarter" idx="12"/>
          </p:nvPr>
        </p:nvSpPr>
        <p:spPr/>
        <p:txBody>
          <a:bodyPr/>
          <a:lstStyle/>
          <a:p>
            <a:fld id="{9512D3F0-1D1B-AB4A-A88C-3963E7D75F0D}" type="slidenum">
              <a:rPr lang="en-US" smtClean="0"/>
              <a:t>7</a:t>
            </a:fld>
            <a:endParaRPr lang="en-US" dirty="0"/>
          </a:p>
        </p:txBody>
      </p:sp>
    </p:spTree>
    <p:extLst>
      <p:ext uri="{BB962C8B-B14F-4D97-AF65-F5344CB8AC3E}">
        <p14:creationId xmlns:p14="http://schemas.microsoft.com/office/powerpoint/2010/main" val="600555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1"/>
          </p:nvPr>
        </p:nvSpPr>
        <p:spPr>
          <a:xfrm>
            <a:off x="7837331" y="6406101"/>
            <a:ext cx="838200" cy="304800"/>
          </a:xfrm>
        </p:spPr>
        <p:txBody>
          <a:bodyPr/>
          <a:lstStyle/>
          <a:p>
            <a:pPr>
              <a:defRPr/>
            </a:pPr>
            <a:fld id="{A96A6052-5218-DE41-92AB-7A410CE6961D}" type="slidenum">
              <a:rPr lang="en-US"/>
              <a:pPr>
                <a:defRPr/>
              </a:pPr>
              <a:t>8</a:t>
            </a:fld>
            <a:endParaRPr lang="en-US" dirty="0"/>
          </a:p>
        </p:txBody>
      </p:sp>
      <p:sp>
        <p:nvSpPr>
          <p:cNvPr id="13" name="Rectangle 2"/>
          <p:cNvSpPr>
            <a:spLocks noGrp="1" noChangeArrowheads="1"/>
          </p:cNvSpPr>
          <p:nvPr>
            <p:ph type="title" sz="quarter"/>
          </p:nvPr>
        </p:nvSpPr>
        <p:spPr>
          <a:xfrm>
            <a:off x="1072723" y="232409"/>
            <a:ext cx="7010400" cy="609600"/>
          </a:xfrm>
        </p:spPr>
        <p:txBody>
          <a:bodyPr>
            <a:normAutofit fontScale="90000"/>
          </a:bodyPr>
          <a:lstStyle/>
          <a:p>
            <a:pPr eaLnBrk="1" hangingPunct="1">
              <a:defRPr/>
            </a:pPr>
            <a:r>
              <a:rPr lang="en-US" sz="2900" u="none" dirty="0">
                <a:cs typeface="Cambria"/>
              </a:rPr>
              <a:t>Plume Project Website - 1</a:t>
            </a:r>
            <a:br>
              <a:rPr lang="en-US" sz="2900" u="none" dirty="0">
                <a:cs typeface="Cambria"/>
              </a:rPr>
            </a:br>
            <a:r>
              <a:rPr lang="en-US" sz="2000" b="0" dirty="0">
                <a:solidFill>
                  <a:srgbClr val="0000FF"/>
                </a:solidFill>
                <a:cs typeface="Cambria"/>
              </a:rPr>
              <a:t>http://misr.jpl.nasa.gov/getData/accessData/MisrMinxPlumes2/</a:t>
            </a:r>
            <a:endParaRPr lang="en-US" sz="2000" b="0" u="none" dirty="0">
              <a:cs typeface="Cambria"/>
            </a:endParaRPr>
          </a:p>
        </p:txBody>
      </p:sp>
      <p:sp>
        <p:nvSpPr>
          <p:cNvPr id="14" name="TextBox 13"/>
          <p:cNvSpPr txBox="1"/>
          <p:nvPr/>
        </p:nvSpPr>
        <p:spPr>
          <a:xfrm>
            <a:off x="599873" y="6155269"/>
            <a:ext cx="7716978" cy="461665"/>
          </a:xfrm>
          <a:prstGeom prst="rect">
            <a:avLst/>
          </a:prstGeom>
          <a:noFill/>
        </p:spPr>
        <p:txBody>
          <a:bodyPr wrap="square" rtlCol="0">
            <a:spAutoFit/>
          </a:bodyPr>
          <a:lstStyle/>
          <a:p>
            <a:pPr algn="ctr"/>
            <a:r>
              <a:rPr lang="en-GB" sz="1200" b="1" dirty="0">
                <a:solidFill>
                  <a:srgbClr val="000090"/>
                </a:solidFill>
                <a:latin typeface="Arial"/>
                <a:cs typeface="Arial"/>
              </a:rPr>
              <a:t>We gratefully acknowledge support from NASA and the EPA for this work. We also acknowledge contributions by the Raytheon Company and NASA Langley Atmospheric Science Data Center.</a:t>
            </a:r>
            <a:endParaRPr lang="en-US" sz="1200" b="1" dirty="0">
              <a:solidFill>
                <a:srgbClr val="000090"/>
              </a:solidFill>
              <a:latin typeface="Arial"/>
              <a:cs typeface="Arial"/>
            </a:endParaRPr>
          </a:p>
        </p:txBody>
      </p:sp>
      <p:sp>
        <p:nvSpPr>
          <p:cNvPr id="76" name="TextBox 75"/>
          <p:cNvSpPr txBox="1"/>
          <p:nvPr/>
        </p:nvSpPr>
        <p:spPr>
          <a:xfrm>
            <a:off x="112059" y="1148038"/>
            <a:ext cx="2502647" cy="4947508"/>
          </a:xfrm>
          <a:prstGeom prst="rect">
            <a:avLst/>
          </a:prstGeom>
          <a:noFill/>
        </p:spPr>
        <p:txBody>
          <a:bodyPr wrap="square" rtlCol="0">
            <a:spAutoFit/>
          </a:bodyPr>
          <a:lstStyle/>
          <a:p>
            <a:pPr marL="137160" indent="-137160">
              <a:spcBef>
                <a:spcPts val="300"/>
              </a:spcBef>
              <a:buClr>
                <a:srgbClr val="000090"/>
              </a:buClr>
              <a:buFont typeface="Arial"/>
              <a:buChar char="•"/>
            </a:pPr>
            <a:r>
              <a:rPr lang="en-US" sz="1400" b="1" dirty="0">
                <a:solidFill>
                  <a:srgbClr val="61391A"/>
                </a:solidFill>
                <a:latin typeface="Times New Roman"/>
                <a:cs typeface="Times New Roman"/>
              </a:rPr>
              <a:t>The MISR Plume Height Project website was redesigned in 2015 and about 16,000 digitized plumes covering the entire world for 2008 were added.</a:t>
            </a:r>
          </a:p>
          <a:p>
            <a:pPr marL="137160" indent="-137160">
              <a:spcBef>
                <a:spcPts val="300"/>
              </a:spcBef>
              <a:buClr>
                <a:srgbClr val="000090"/>
              </a:buClr>
              <a:buFont typeface="Arial"/>
              <a:buChar char="•"/>
            </a:pPr>
            <a:r>
              <a:rPr lang="en-US" sz="1400" b="1" dirty="0">
                <a:solidFill>
                  <a:srgbClr val="61391A"/>
                </a:solidFill>
                <a:latin typeface="Times New Roman"/>
                <a:cs typeface="Times New Roman"/>
              </a:rPr>
              <a:t>New plumes are captured  with a version of the MINX software that uses both red and blue band height retrievals, resulting in many more retrievals of higher quality over low AOD smoke and in regions of bright terrain.</a:t>
            </a:r>
          </a:p>
          <a:p>
            <a:pPr marL="137160" indent="-137160">
              <a:spcBef>
                <a:spcPts val="300"/>
              </a:spcBef>
              <a:buClr>
                <a:srgbClr val="000090"/>
              </a:buClr>
              <a:buFont typeface="Arial"/>
              <a:buChar char="•"/>
            </a:pPr>
            <a:r>
              <a:rPr lang="en-US" sz="1400" b="1" dirty="0">
                <a:solidFill>
                  <a:srgbClr val="61391A"/>
                </a:solidFill>
                <a:latin typeface="Times New Roman"/>
                <a:cs typeface="Times New Roman"/>
              </a:rPr>
              <a:t>Older plumes will be converted to the new format, but are still accessible from the original website:</a:t>
            </a:r>
          </a:p>
          <a:p>
            <a:pPr marL="137160">
              <a:spcBef>
                <a:spcPts val="300"/>
              </a:spcBef>
              <a:buClr>
                <a:srgbClr val="000090"/>
              </a:buClr>
            </a:pPr>
            <a:r>
              <a:rPr lang="en-US" sz="1400" dirty="0">
                <a:solidFill>
                  <a:srgbClr val="0000FF"/>
                </a:solidFill>
                <a:cs typeface="Cambria"/>
              </a:rPr>
              <a:t>http://misr.jpl.nasa.gov/getData/accessData/MisrMinxPlumes</a:t>
            </a:r>
            <a:r>
              <a:rPr lang="en-US" sz="1400" b="1" dirty="0">
                <a:solidFill>
                  <a:srgbClr val="61391A"/>
                </a:solidFill>
                <a:latin typeface="Times New Roman"/>
                <a:cs typeface="Times New Roman"/>
              </a:rPr>
              <a:t>.</a:t>
            </a:r>
          </a:p>
        </p:txBody>
      </p:sp>
      <p:grpSp>
        <p:nvGrpSpPr>
          <p:cNvPr id="11" name="Group 10"/>
          <p:cNvGrpSpPr/>
          <p:nvPr/>
        </p:nvGrpSpPr>
        <p:grpSpPr>
          <a:xfrm>
            <a:off x="2672532" y="1093412"/>
            <a:ext cx="6345589" cy="4916890"/>
            <a:chOff x="2672532" y="1093412"/>
            <a:chExt cx="6345589" cy="4916890"/>
          </a:xfrm>
        </p:grpSpPr>
        <p:pic>
          <p:nvPicPr>
            <p:cNvPr id="17" name="Picture 16" descr="PlumeWebsit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2532" y="1093412"/>
              <a:ext cx="3576253" cy="4916890"/>
            </a:xfrm>
            <a:prstGeom prst="rect">
              <a:avLst/>
            </a:prstGeom>
            <a:ln>
              <a:solidFill>
                <a:schemeClr val="tx1"/>
              </a:solidFill>
            </a:ln>
          </p:spPr>
        </p:pic>
        <p:sp>
          <p:nvSpPr>
            <p:cNvPr id="5" name="TextBox 4"/>
            <p:cNvSpPr txBox="1"/>
            <p:nvPr/>
          </p:nvSpPr>
          <p:spPr>
            <a:xfrm>
              <a:off x="6451053" y="2688290"/>
              <a:ext cx="2401738" cy="692497"/>
            </a:xfrm>
            <a:prstGeom prst="rect">
              <a:avLst/>
            </a:prstGeom>
            <a:noFill/>
          </p:spPr>
          <p:txBody>
            <a:bodyPr wrap="square" rtlCol="0">
              <a:spAutoFit/>
            </a:bodyPr>
            <a:lstStyle/>
            <a:p>
              <a:r>
                <a:rPr lang="en-US" sz="1300" b="1" dirty="0">
                  <a:solidFill>
                    <a:srgbClr val="000090"/>
                  </a:solidFill>
                  <a:latin typeface="Arial"/>
                  <a:cs typeface="Arial"/>
                </a:rPr>
                <a:t>Go to the next slide to see the result of clicking on the </a:t>
              </a:r>
              <a:r>
                <a:rPr lang="en-US" sz="1300" b="1" dirty="0">
                  <a:solidFill>
                    <a:schemeClr val="accent2"/>
                  </a:solidFill>
                  <a:latin typeface="Arial"/>
                  <a:cs typeface="Arial"/>
                </a:rPr>
                <a:t>Search</a:t>
              </a:r>
              <a:r>
                <a:rPr lang="en-US" sz="1300" b="1" dirty="0">
                  <a:solidFill>
                    <a:srgbClr val="000090"/>
                  </a:solidFill>
                  <a:latin typeface="Arial"/>
                  <a:cs typeface="Arial"/>
                </a:rPr>
                <a:t> link</a:t>
              </a:r>
            </a:p>
          </p:txBody>
        </p:sp>
        <p:cxnSp>
          <p:nvCxnSpPr>
            <p:cNvPr id="22" name="Straight Arrow Connector 21"/>
            <p:cNvCxnSpPr/>
            <p:nvPr/>
          </p:nvCxnSpPr>
          <p:spPr bwMode="auto">
            <a:xfrm>
              <a:off x="4566743" y="2161590"/>
              <a:ext cx="1917528" cy="588759"/>
            </a:xfrm>
            <a:prstGeom prst="straightConnector1">
              <a:avLst/>
            </a:prstGeom>
            <a:solidFill>
              <a:schemeClr val="accent1"/>
            </a:solidFill>
            <a:ln w="19050" cap="flat" cmpd="sng" algn="ctr">
              <a:solidFill>
                <a:srgbClr val="00009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Arrow Connector 6"/>
            <p:cNvCxnSpPr/>
            <p:nvPr/>
          </p:nvCxnSpPr>
          <p:spPr>
            <a:xfrm flipH="1">
              <a:off x="5533918" y="1841074"/>
              <a:ext cx="793799" cy="85012"/>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30" idx="1"/>
            </p:cNvCxnSpPr>
            <p:nvPr/>
          </p:nvCxnSpPr>
          <p:spPr>
            <a:xfrm flipH="1">
              <a:off x="5584379" y="3959583"/>
              <a:ext cx="845869" cy="237433"/>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1" idx="1"/>
            </p:cNvCxnSpPr>
            <p:nvPr/>
          </p:nvCxnSpPr>
          <p:spPr>
            <a:xfrm flipH="1">
              <a:off x="5205920" y="5261714"/>
              <a:ext cx="1226427" cy="230574"/>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436090" y="1199282"/>
              <a:ext cx="2551972" cy="1200329"/>
            </a:xfrm>
            <a:prstGeom prst="rect">
              <a:avLst/>
            </a:prstGeom>
            <a:noFill/>
          </p:spPr>
          <p:txBody>
            <a:bodyPr wrap="square" rtlCol="0">
              <a:spAutoFit/>
            </a:bodyPr>
            <a:lstStyle/>
            <a:p>
              <a:r>
                <a:rPr lang="en-US" sz="1200" b="1" dirty="0">
                  <a:solidFill>
                    <a:srgbClr val="FF0000"/>
                  </a:solidFill>
                  <a:latin typeface="Arial"/>
                  <a:cs typeface="Arial"/>
                </a:rPr>
                <a:t>Select the type of aerosol plume you wish to retrieve from the database. Additional volcanic plumes will be added in the near term, and dust plumes will be added in the future.</a:t>
              </a:r>
            </a:p>
          </p:txBody>
        </p:sp>
        <p:sp>
          <p:nvSpPr>
            <p:cNvPr id="30" name="TextBox 29"/>
            <p:cNvSpPr txBox="1"/>
            <p:nvPr/>
          </p:nvSpPr>
          <p:spPr>
            <a:xfrm>
              <a:off x="6430248" y="3636417"/>
              <a:ext cx="2587873" cy="646331"/>
            </a:xfrm>
            <a:prstGeom prst="rect">
              <a:avLst/>
            </a:prstGeom>
            <a:noFill/>
          </p:spPr>
          <p:txBody>
            <a:bodyPr wrap="square" rtlCol="0">
              <a:spAutoFit/>
            </a:bodyPr>
            <a:lstStyle/>
            <a:p>
              <a:r>
                <a:rPr lang="en-US" sz="1200" b="1" dirty="0">
                  <a:solidFill>
                    <a:srgbClr val="FF0000"/>
                  </a:solidFill>
                  <a:latin typeface="Arial"/>
                  <a:cs typeface="Arial"/>
                </a:rPr>
                <a:t>Click on any of the 7 geographic regions to retrieve all the plumes in the database for that region.</a:t>
              </a:r>
            </a:p>
          </p:txBody>
        </p:sp>
        <p:sp>
          <p:nvSpPr>
            <p:cNvPr id="31" name="TextBox 30"/>
            <p:cNvSpPr txBox="1"/>
            <p:nvPr/>
          </p:nvSpPr>
          <p:spPr>
            <a:xfrm>
              <a:off x="6432347" y="4938548"/>
              <a:ext cx="2533170" cy="646331"/>
            </a:xfrm>
            <a:prstGeom prst="rect">
              <a:avLst/>
            </a:prstGeom>
            <a:noFill/>
          </p:spPr>
          <p:txBody>
            <a:bodyPr wrap="square" rtlCol="0">
              <a:spAutoFit/>
            </a:bodyPr>
            <a:lstStyle/>
            <a:p>
              <a:r>
                <a:rPr lang="en-US" sz="1200" b="1" dirty="0">
                  <a:solidFill>
                    <a:srgbClr val="FF0000"/>
                  </a:solidFill>
                  <a:latin typeface="Arial"/>
                  <a:cs typeface="Arial"/>
                </a:rPr>
                <a:t>Refer to the documents in these links for a description of the database and how to use it.</a:t>
              </a:r>
            </a:p>
          </p:txBody>
        </p:sp>
        <p:sp>
          <p:nvSpPr>
            <p:cNvPr id="10" name="TextBox 9"/>
            <p:cNvSpPr txBox="1"/>
            <p:nvPr/>
          </p:nvSpPr>
          <p:spPr>
            <a:xfrm>
              <a:off x="2734056" y="1312094"/>
              <a:ext cx="3422955" cy="118494"/>
            </a:xfrm>
            <a:prstGeom prst="rect">
              <a:avLst/>
            </a:prstGeom>
            <a:solidFill>
              <a:schemeClr val="bg1"/>
            </a:solidFill>
          </p:spPr>
          <p:txBody>
            <a:bodyPr wrap="square" lIns="0" tIns="9144" rIns="0" bIns="9144" rtlCol="0">
              <a:spAutoFit/>
            </a:bodyPr>
            <a:lstStyle/>
            <a:p>
              <a:r>
                <a:rPr lang="en-US" sz="650" dirty="0"/>
                <a:t>David Nelson, Ralph Kahn, Sebastian Val, Ernest Koeberlein, Mike Tosca, David Diner, Cecelia Lawshe</a:t>
              </a:r>
            </a:p>
          </p:txBody>
        </p:sp>
      </p:grpSp>
    </p:spTree>
    <p:extLst>
      <p:ext uri="{BB962C8B-B14F-4D97-AF65-F5344CB8AC3E}">
        <p14:creationId xmlns:p14="http://schemas.microsoft.com/office/powerpoint/2010/main" val="91442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7872728" y="6394105"/>
            <a:ext cx="838200" cy="304800"/>
          </a:xfrm>
        </p:spPr>
        <p:txBody>
          <a:bodyPr/>
          <a:lstStyle/>
          <a:p>
            <a:pPr>
              <a:defRPr/>
            </a:pPr>
            <a:fld id="{E274D43F-D332-0F45-AE34-B3BADEC43EE9}" type="slidenum">
              <a:rPr lang="en-US" smtClean="0"/>
              <a:pPr>
                <a:defRPr/>
              </a:pPr>
              <a:t>9</a:t>
            </a:fld>
            <a:endParaRPr lang="en-US" dirty="0"/>
          </a:p>
        </p:txBody>
      </p:sp>
      <p:sp>
        <p:nvSpPr>
          <p:cNvPr id="5" name="Title 1"/>
          <p:cNvSpPr>
            <a:spLocks noGrp="1"/>
          </p:cNvSpPr>
          <p:nvPr>
            <p:ph type="title" sz="quarter"/>
          </p:nvPr>
        </p:nvSpPr>
        <p:spPr>
          <a:xfrm>
            <a:off x="2392260" y="160758"/>
            <a:ext cx="4419600" cy="533400"/>
          </a:xfrm>
        </p:spPr>
        <p:txBody>
          <a:bodyPr>
            <a:normAutofit fontScale="90000"/>
          </a:bodyPr>
          <a:lstStyle/>
          <a:p>
            <a:r>
              <a:rPr lang="en-US" dirty="0">
                <a:cs typeface="Cambria"/>
              </a:rPr>
              <a:t>Plume </a:t>
            </a:r>
            <a:r>
              <a:rPr lang="en-US" sz="2900" dirty="0">
                <a:cs typeface="Cambria"/>
              </a:rPr>
              <a:t>Project</a:t>
            </a:r>
            <a:r>
              <a:rPr lang="en-US" dirty="0">
                <a:cs typeface="Cambria"/>
              </a:rPr>
              <a:t> Website - 2</a:t>
            </a:r>
            <a:endParaRPr lang="en-US" dirty="0"/>
          </a:p>
        </p:txBody>
      </p:sp>
      <p:grpSp>
        <p:nvGrpSpPr>
          <p:cNvPr id="24" name="Group 23"/>
          <p:cNvGrpSpPr/>
          <p:nvPr/>
        </p:nvGrpSpPr>
        <p:grpSpPr>
          <a:xfrm>
            <a:off x="159915" y="751093"/>
            <a:ext cx="8696035" cy="5895806"/>
            <a:chOff x="159915" y="751093"/>
            <a:chExt cx="8696035" cy="5895806"/>
          </a:xfrm>
        </p:grpSpPr>
        <p:pic>
          <p:nvPicPr>
            <p:cNvPr id="12" name="Picture 11" descr="PlumeWebsite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7518" y="2010195"/>
              <a:ext cx="4028432" cy="3995155"/>
            </a:xfrm>
            <a:prstGeom prst="rect">
              <a:avLst/>
            </a:prstGeom>
            <a:ln>
              <a:solidFill>
                <a:schemeClr val="tx1"/>
              </a:solidFill>
            </a:ln>
          </p:spPr>
        </p:pic>
        <p:pic>
          <p:nvPicPr>
            <p:cNvPr id="2" name="Picture 1" descr="PlumeWebsit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927" y="3554237"/>
              <a:ext cx="3863131" cy="2367005"/>
            </a:xfrm>
            <a:prstGeom prst="rect">
              <a:avLst/>
            </a:prstGeom>
            <a:ln>
              <a:solidFill>
                <a:schemeClr val="tx1"/>
              </a:solidFill>
            </a:ln>
          </p:spPr>
        </p:pic>
        <p:sp>
          <p:nvSpPr>
            <p:cNvPr id="49" name="TextBox 48"/>
            <p:cNvSpPr txBox="1"/>
            <p:nvPr/>
          </p:nvSpPr>
          <p:spPr>
            <a:xfrm>
              <a:off x="159915" y="751093"/>
              <a:ext cx="8669933" cy="2123658"/>
            </a:xfrm>
            <a:prstGeom prst="rect">
              <a:avLst/>
            </a:prstGeom>
            <a:noFill/>
          </p:spPr>
          <p:txBody>
            <a:bodyPr wrap="square" rtlCol="0">
              <a:spAutoFit/>
            </a:bodyPr>
            <a:lstStyle/>
            <a:p>
              <a:pPr marL="137160" indent="-137160">
                <a:spcBef>
                  <a:spcPts val="300"/>
                </a:spcBef>
                <a:buClr>
                  <a:srgbClr val="000090"/>
                </a:buClr>
                <a:buFont typeface="Arial"/>
                <a:buChar char="•"/>
              </a:pPr>
              <a:r>
                <a:rPr lang="en-US" sz="1300" b="1" dirty="0">
                  <a:solidFill>
                    <a:srgbClr val="61391A"/>
                  </a:solidFill>
                  <a:latin typeface="Times New Roman"/>
                  <a:cs typeface="Times New Roman"/>
                </a:rPr>
                <a:t>Database retrievals work by searching through parameters in plume Summary files. You can download a Summary file after each successful search, and you can download some or all of the raw data files for each plume.</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The plumes your search retrieves satisfy all the constraints you impose with your parameter selections.</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The default values are reasonable selections. To retrieve </a:t>
              </a:r>
              <a:r>
                <a:rPr lang="en-US" sz="1300" b="1" u="sng" dirty="0">
                  <a:solidFill>
                    <a:srgbClr val="61391A"/>
                  </a:solidFill>
                  <a:latin typeface="Times New Roman"/>
                  <a:cs typeface="Times New Roman"/>
                </a:rPr>
                <a:t>all</a:t>
              </a:r>
              <a:r>
                <a:rPr lang="en-US" sz="1300" b="1" dirty="0">
                  <a:solidFill>
                    <a:srgbClr val="61391A"/>
                  </a:solidFill>
                  <a:latin typeface="Times New Roman"/>
                  <a:cs typeface="Times New Roman"/>
                </a:rPr>
                <a:t> available plumes, you need to set “Minimum Quality” to Poor, “Include Cloud Contaminated Plumes” to Yes, “Plume vs. Cloud” to Both and “Retrieval Band” to Both.</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Both red-band and blue-band retrievals are available for</a:t>
              </a:r>
            </a:p>
            <a:p>
              <a:pPr>
                <a:spcBef>
                  <a:spcPts val="300"/>
                </a:spcBef>
                <a:buClr>
                  <a:srgbClr val="000090"/>
                </a:buClr>
              </a:pPr>
              <a:r>
                <a:rPr lang="en-US" sz="1300" b="1" dirty="0">
                  <a:solidFill>
                    <a:srgbClr val="61391A"/>
                  </a:solidFill>
                  <a:latin typeface="Times New Roman"/>
                  <a:cs typeface="Times New Roman"/>
                </a:rPr>
                <a:t>    each plume digitized after 2014. If you choose to retrieve </a:t>
              </a:r>
            </a:p>
            <a:p>
              <a:pPr>
                <a:spcBef>
                  <a:spcPts val="300"/>
                </a:spcBef>
                <a:buClr>
                  <a:srgbClr val="000090"/>
                </a:buClr>
              </a:pPr>
              <a:r>
                <a:rPr lang="en-US" sz="1300" b="1" dirty="0">
                  <a:solidFill>
                    <a:srgbClr val="61391A"/>
                  </a:solidFill>
                  <a:latin typeface="Times New Roman"/>
                  <a:cs typeface="Times New Roman"/>
                </a:rPr>
                <a:t>    both versions, the number of results retrieved will double. </a:t>
              </a:r>
            </a:p>
            <a:p>
              <a:pPr marL="137160" indent="-137160">
                <a:spcBef>
                  <a:spcPts val="300"/>
                </a:spcBef>
                <a:buClr>
                  <a:srgbClr val="000090"/>
                </a:buClr>
                <a:buFont typeface="Arial"/>
                <a:buChar char="•"/>
              </a:pPr>
              <a:r>
                <a:rPr lang="en-US" sz="1300" b="1" dirty="0">
                  <a:solidFill>
                    <a:srgbClr val="61391A"/>
                  </a:solidFill>
                  <a:latin typeface="Times New Roman"/>
                  <a:cs typeface="Times New Roman"/>
                </a:rPr>
                <a:t>Hover over controls to see context-sensitive help messages.</a:t>
              </a:r>
            </a:p>
          </p:txBody>
        </p:sp>
        <p:sp>
          <p:nvSpPr>
            <p:cNvPr id="36" name="TextBox 35"/>
            <p:cNvSpPr txBox="1"/>
            <p:nvPr/>
          </p:nvSpPr>
          <p:spPr>
            <a:xfrm>
              <a:off x="4802150" y="6026301"/>
              <a:ext cx="4013065" cy="600164"/>
            </a:xfrm>
            <a:prstGeom prst="rect">
              <a:avLst/>
            </a:prstGeom>
            <a:noFill/>
          </p:spPr>
          <p:txBody>
            <a:bodyPr wrap="square" rtlCol="0">
              <a:spAutoFit/>
            </a:bodyPr>
            <a:lstStyle/>
            <a:p>
              <a:pPr algn="ctr"/>
              <a:r>
                <a:rPr lang="en-US" sz="1100" b="1" dirty="0">
                  <a:solidFill>
                    <a:srgbClr val="FF0000"/>
                  </a:solidFill>
                  <a:latin typeface="Arial"/>
                  <a:cs typeface="Arial"/>
                </a:rPr>
                <a:t>Click Help to see a page describing each control. Click Restore Defaults to redraw the tab with all controls restored to their original values.</a:t>
              </a:r>
            </a:p>
          </p:txBody>
        </p:sp>
        <p:cxnSp>
          <p:nvCxnSpPr>
            <p:cNvPr id="37" name="Straight Arrow Connector 36"/>
            <p:cNvCxnSpPr/>
            <p:nvPr/>
          </p:nvCxnSpPr>
          <p:spPr>
            <a:xfrm flipV="1">
              <a:off x="8048570" y="5727792"/>
              <a:ext cx="8410" cy="37848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V="1">
              <a:off x="7426215" y="5727793"/>
              <a:ext cx="0" cy="361666"/>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20404" y="6046735"/>
              <a:ext cx="4060902" cy="600164"/>
            </a:xfrm>
            <a:prstGeom prst="rect">
              <a:avLst/>
            </a:prstGeom>
            <a:noFill/>
          </p:spPr>
          <p:txBody>
            <a:bodyPr wrap="square" rtlCol="0">
              <a:spAutoFit/>
            </a:bodyPr>
            <a:lstStyle/>
            <a:p>
              <a:pPr algn="ctr"/>
              <a:r>
                <a:rPr lang="en-US" sz="1100" b="1" dirty="0">
                  <a:solidFill>
                    <a:srgbClr val="FF0000"/>
                  </a:solidFill>
                  <a:latin typeface="Arial"/>
                  <a:cs typeface="Arial"/>
                </a:rPr>
                <a:t>If the Start and End Dates alone don’t satisfy your search requirements, click this link to see more options on the General Parameters tab.</a:t>
              </a:r>
            </a:p>
          </p:txBody>
        </p:sp>
        <p:cxnSp>
          <p:nvCxnSpPr>
            <p:cNvPr id="25" name="Straight Arrow Connector 24"/>
            <p:cNvCxnSpPr/>
            <p:nvPr/>
          </p:nvCxnSpPr>
          <p:spPr>
            <a:xfrm flipV="1">
              <a:off x="1420355" y="5660505"/>
              <a:ext cx="9381" cy="38873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bwMode="auto">
            <a:xfrm flipV="1">
              <a:off x="2077322" y="4009972"/>
              <a:ext cx="2751708" cy="1541192"/>
            </a:xfrm>
            <a:prstGeom prst="straightConnector1">
              <a:avLst/>
            </a:prstGeom>
            <a:solidFill>
              <a:schemeClr val="accent1"/>
            </a:solidFill>
            <a:ln w="19050" cap="flat" cmpd="sng" algn="ctr">
              <a:solidFill>
                <a:srgbClr val="00009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3" name="TextBox 52"/>
            <p:cNvSpPr txBox="1"/>
            <p:nvPr/>
          </p:nvSpPr>
          <p:spPr>
            <a:xfrm>
              <a:off x="301548" y="3015522"/>
              <a:ext cx="4060902" cy="430887"/>
            </a:xfrm>
            <a:prstGeom prst="rect">
              <a:avLst/>
            </a:prstGeom>
            <a:noFill/>
          </p:spPr>
          <p:txBody>
            <a:bodyPr wrap="square" rtlCol="0">
              <a:spAutoFit/>
            </a:bodyPr>
            <a:lstStyle/>
            <a:p>
              <a:pPr algn="ctr"/>
              <a:r>
                <a:rPr lang="en-US" sz="1100" b="1" dirty="0">
                  <a:solidFill>
                    <a:srgbClr val="FF0000"/>
                  </a:solidFill>
                  <a:latin typeface="Arial"/>
                  <a:cs typeface="Arial"/>
                </a:rPr>
                <a:t>Click on the </a:t>
              </a:r>
              <a:r>
                <a:rPr lang="en-US" sz="1100" b="1" dirty="0">
                  <a:solidFill>
                    <a:srgbClr val="C0504D"/>
                  </a:solidFill>
                  <a:latin typeface="Arial"/>
                  <a:cs typeface="Arial"/>
                </a:rPr>
                <a:t>Map</a:t>
              </a:r>
              <a:r>
                <a:rPr lang="en-US" sz="1100" b="1" dirty="0">
                  <a:solidFill>
                    <a:srgbClr val="FF0000"/>
                  </a:solidFill>
                  <a:latin typeface="Arial"/>
                  <a:cs typeface="Arial"/>
                </a:rPr>
                <a:t> link to show a global map of the MODIS IGBP biome classification for 2008.</a:t>
              </a:r>
            </a:p>
          </p:txBody>
        </p:sp>
        <p:cxnSp>
          <p:nvCxnSpPr>
            <p:cNvPr id="54" name="Straight Arrow Connector 53"/>
            <p:cNvCxnSpPr>
              <a:stCxn id="53" idx="3"/>
            </p:cNvCxnSpPr>
            <p:nvPr/>
          </p:nvCxnSpPr>
          <p:spPr>
            <a:xfrm>
              <a:off x="4362450" y="3230966"/>
              <a:ext cx="1760182" cy="755779"/>
            </a:xfrm>
            <a:prstGeom prst="straightConnector1">
              <a:avLst/>
            </a:prstGeom>
            <a:ln w="1905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097325" y="2212056"/>
              <a:ext cx="3422955" cy="118494"/>
            </a:xfrm>
            <a:prstGeom prst="rect">
              <a:avLst/>
            </a:prstGeom>
            <a:solidFill>
              <a:schemeClr val="bg1"/>
            </a:solidFill>
          </p:spPr>
          <p:txBody>
            <a:bodyPr wrap="square" lIns="0" tIns="9144" rIns="0" bIns="9144" rtlCol="0">
              <a:spAutoFit/>
            </a:bodyPr>
            <a:lstStyle/>
            <a:p>
              <a:r>
                <a:rPr lang="en-US" sz="650" dirty="0"/>
                <a:t>David Nelson, Ralph Kahn, Sebastian Val, Ernest Koeberlein, Mike Tosca, David Diner, Cecelia Lawshe</a:t>
              </a:r>
            </a:p>
          </p:txBody>
        </p:sp>
        <p:sp>
          <p:nvSpPr>
            <p:cNvPr id="35" name="TextBox 34"/>
            <p:cNvSpPr txBox="1"/>
            <p:nvPr/>
          </p:nvSpPr>
          <p:spPr>
            <a:xfrm>
              <a:off x="656734" y="3784886"/>
              <a:ext cx="3422955" cy="118494"/>
            </a:xfrm>
            <a:prstGeom prst="rect">
              <a:avLst/>
            </a:prstGeom>
            <a:solidFill>
              <a:schemeClr val="bg1"/>
            </a:solidFill>
          </p:spPr>
          <p:txBody>
            <a:bodyPr wrap="square" lIns="0" tIns="9144" rIns="0" bIns="9144" rtlCol="0">
              <a:spAutoFit/>
            </a:bodyPr>
            <a:lstStyle/>
            <a:p>
              <a:r>
                <a:rPr lang="en-US" sz="650" dirty="0"/>
                <a:t>David Nelson, Ralph Kahn, Sebastian Val, Ernest Koeberlein, Mike Tosca, David Diner, Cecelia Lawshe</a:t>
              </a:r>
            </a:p>
          </p:txBody>
        </p:sp>
      </p:grpSp>
    </p:spTree>
    <p:extLst>
      <p:ext uri="{BB962C8B-B14F-4D97-AF65-F5344CB8AC3E}">
        <p14:creationId xmlns:p14="http://schemas.microsoft.com/office/powerpoint/2010/main" val="9108251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5177</TotalTime>
  <Words>2517</Words>
  <Application>Microsoft Macintosh PowerPoint</Application>
  <PresentationFormat>On-screen Show (4:3)</PresentationFormat>
  <Paragraphs>299</Paragraphs>
  <Slides>36</Slides>
  <Notes>9</Notes>
  <HiddenSlides>0</HiddenSlides>
  <MMClips>4</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4" baseType="lpstr">
      <vt:lpstr>Arial</vt:lpstr>
      <vt:lpstr>Calibri</vt:lpstr>
      <vt:lpstr>Cambria</vt:lpstr>
      <vt:lpstr>Copperplate Gothic Light</vt:lpstr>
      <vt:lpstr>Times</vt:lpstr>
      <vt:lpstr>Times New Roman</vt:lpstr>
      <vt:lpstr>Office Theme</vt:lpstr>
      <vt:lpstr>Worksheet</vt:lpstr>
      <vt:lpstr>MINX Document 3  Overview and Plume Case Studies</vt:lpstr>
      <vt:lpstr>Contents</vt:lpstr>
      <vt:lpstr>PowerPoint Presentation</vt:lpstr>
      <vt:lpstr>PowerPoint Presentation</vt:lpstr>
      <vt:lpstr>PowerPoint Presentation</vt:lpstr>
      <vt:lpstr>Scientific Motivation for MINX</vt:lpstr>
      <vt:lpstr>Contents</vt:lpstr>
      <vt:lpstr>Plume Project Website - 1 http://misr.jpl.nasa.gov/getData/accessData/MisrMinxPlumes2/</vt:lpstr>
      <vt:lpstr>Plume Project Website - 2</vt:lpstr>
      <vt:lpstr>PowerPoint Presentation</vt:lpstr>
      <vt:lpstr>Plume Project Website - 4</vt:lpstr>
      <vt:lpstr>Plume Project Website - 5</vt:lpstr>
      <vt:lpstr>PowerPoint Presentation</vt:lpstr>
      <vt:lpstr>PowerPoint Presentation</vt:lpstr>
      <vt:lpstr>PowerPoint Presentation</vt:lpstr>
      <vt:lpstr>PowerPoint Presentation</vt:lpstr>
      <vt:lpstr>PowerPoint Presentation</vt:lpstr>
      <vt:lpstr>Contents</vt:lpstr>
      <vt:lpstr>Smoke Plumes - Alaska, USA Orbit 24152, July 2, 2004</vt:lpstr>
      <vt:lpstr>Alaska Fire, July 2, 2004 (5054 MW)</vt:lpstr>
      <vt:lpstr>Contents</vt:lpstr>
      <vt:lpstr>PowerPoint Presentation</vt:lpstr>
      <vt:lpstr>PowerPoint Presentation</vt:lpstr>
      <vt:lpstr>PowerPoint Presentation</vt:lpstr>
      <vt:lpstr>PowerPoint Presentation</vt:lpstr>
      <vt:lpstr>PowerPoint Presentation</vt:lpstr>
      <vt:lpstr>Contents</vt:lpstr>
      <vt:lpstr>PowerPoint Presentation</vt:lpstr>
      <vt:lpstr>Puyehue-Cordon Eruption - Animation</vt:lpstr>
      <vt:lpstr>Puyehue-Cordon Eruption Orbit 61064 - June 11, 2011</vt:lpstr>
      <vt:lpstr>Puyehue-Cordon – Height Retrievals </vt:lpstr>
      <vt:lpstr>Contents</vt:lpstr>
      <vt:lpstr>Snow Plumes - Antarctic Blizzard Orbit 38671 - March, 2007</vt:lpstr>
      <vt:lpstr>Antarctic Blizzard – Red-band Animation</vt:lpstr>
      <vt:lpstr>Antarctic Blowing Snow - Height/Wind Retrievals</vt:lpstr>
      <vt:lpstr>References</vt:lpstr>
    </vt:vector>
  </TitlesOfParts>
  <Company>JPL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MINX An IDL Application for Plume Height Determination </dc:title>
  <dc:creator>JPL</dc:creator>
  <cp:lastModifiedBy>Sebastian Val</cp:lastModifiedBy>
  <cp:revision>583</cp:revision>
  <dcterms:created xsi:type="dcterms:W3CDTF">2011-12-05T14:42:52Z</dcterms:created>
  <dcterms:modified xsi:type="dcterms:W3CDTF">2019-07-18T21:19:57Z</dcterms:modified>
</cp:coreProperties>
</file>